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Lst>
  <p:sldSz cx="18288000" cy="10287000"/>
  <p:notesSz cx="6858000" cy="9144000"/>
  <p:embeddedFontLst>
    <p:embeddedFont>
      <p:font typeface="TT Norms Bold" panose="020B0604020202020204" charset="0"/>
      <p:regular r:id="rId9"/>
    </p:embeddedFont>
    <p:embeddedFont>
      <p:font typeface="TT Commons Pro Condensed Bold" panose="020B0604020202020204" charset="0"/>
      <p:regular r:id="rId10"/>
    </p:embeddedFont>
    <p:embeddedFont>
      <p:font typeface="Roboto" panose="020B0604020202020204" charset="0"/>
      <p:regular r:id="rId11"/>
    </p:embeddedFont>
    <p:embeddedFont>
      <p:font typeface="TT Norms" panose="020B0604020202020204" charset="0"/>
      <p:regular r:id="rId12"/>
    </p:embeddedFont>
    <p:embeddedFont>
      <p:font typeface="Poppins Bold" panose="020B0604020202020204" charset="0"/>
      <p:regular r:id="rId13"/>
    </p:embeddedFont>
    <p:embeddedFont>
      <p:font typeface="Calibri" panose="020F0502020204030204" pitchFamily="34" charset="0"/>
      <p:regular r:id="rId14"/>
      <p:bold r:id="rId15"/>
      <p:italic r:id="rId16"/>
      <p:boldItalic r:id="rId17"/>
    </p:embeddedFont>
    <p:embeddedFont>
      <p:font typeface="League Spartan" panose="020B0604020202020204" charset="0"/>
      <p:regular r:id="rId18"/>
    </p:embeddedFont>
    <p:embeddedFont>
      <p:font typeface="Roboto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06/11/2025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sv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18.sv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25584" y="902624"/>
            <a:ext cx="6294884" cy="8674100"/>
            <a:chOff x="0" y="0"/>
            <a:chExt cx="1657912" cy="2284537"/>
          </a:xfrm>
        </p:grpSpPr>
        <p:sp>
          <p:nvSpPr>
            <p:cNvPr id="7" name="Freeform 7"/>
            <p:cNvSpPr/>
            <p:nvPr/>
          </p:nvSpPr>
          <p:spPr>
            <a:xfrm>
              <a:off x="0" y="0"/>
              <a:ext cx="1657912" cy="2284537"/>
            </a:xfrm>
            <a:custGeom>
              <a:avLst/>
              <a:gdLst/>
              <a:ahLst/>
              <a:cxnLst/>
              <a:rect l="l" t="t" r="r" b="b"/>
              <a:pathLst>
                <a:path w="1657912" h="2284537">
                  <a:moveTo>
                    <a:pt x="62724" y="0"/>
                  </a:moveTo>
                  <a:lnTo>
                    <a:pt x="1595188" y="0"/>
                  </a:lnTo>
                  <a:cubicBezTo>
                    <a:pt x="1611824" y="0"/>
                    <a:pt x="1627778" y="6608"/>
                    <a:pt x="1639541" y="18371"/>
                  </a:cubicBezTo>
                  <a:cubicBezTo>
                    <a:pt x="1651304" y="30134"/>
                    <a:pt x="1657912" y="46088"/>
                    <a:pt x="1657912" y="62724"/>
                  </a:cubicBezTo>
                  <a:lnTo>
                    <a:pt x="1657912" y="2221813"/>
                  </a:lnTo>
                  <a:cubicBezTo>
                    <a:pt x="1657912" y="2256454"/>
                    <a:pt x="1629830" y="2284537"/>
                    <a:pt x="1595188" y="2284537"/>
                  </a:cubicBezTo>
                  <a:lnTo>
                    <a:pt x="62724" y="2284537"/>
                  </a:lnTo>
                  <a:cubicBezTo>
                    <a:pt x="46088" y="2284537"/>
                    <a:pt x="30134" y="2277928"/>
                    <a:pt x="18371" y="2266165"/>
                  </a:cubicBezTo>
                  <a:cubicBezTo>
                    <a:pt x="6608" y="2254403"/>
                    <a:pt x="0" y="2238448"/>
                    <a:pt x="0" y="2221813"/>
                  </a:cubicBezTo>
                  <a:lnTo>
                    <a:pt x="0" y="62724"/>
                  </a:lnTo>
                  <a:cubicBezTo>
                    <a:pt x="0" y="46088"/>
                    <a:pt x="6608" y="30134"/>
                    <a:pt x="18371" y="18371"/>
                  </a:cubicBezTo>
                  <a:cubicBezTo>
                    <a:pt x="30134" y="6608"/>
                    <a:pt x="46088" y="0"/>
                    <a:pt x="62724" y="0"/>
                  </a:cubicBezTo>
                  <a:close/>
                </a:path>
              </a:pathLst>
            </a:custGeom>
            <a:solidFill>
              <a:srgbClr val="004AAD"/>
            </a:solidFill>
          </p:spPr>
        </p:sp>
        <p:sp>
          <p:nvSpPr>
            <p:cNvPr id="8" name="TextBox 8"/>
            <p:cNvSpPr txBox="1"/>
            <p:nvPr/>
          </p:nvSpPr>
          <p:spPr>
            <a:xfrm>
              <a:off x="0" y="-47625"/>
              <a:ext cx="1657912" cy="233216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8862583" y="1606753"/>
            <a:ext cx="1868266" cy="18682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8862583" y="4210291"/>
            <a:ext cx="1868266" cy="18682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862583" y="6811982"/>
            <a:ext cx="1868266" cy="186826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2489827" y="3087271"/>
            <a:ext cx="5564505" cy="3120203"/>
          </a:xfrm>
          <a:custGeom>
            <a:avLst/>
            <a:gdLst/>
            <a:ahLst/>
            <a:cxnLst/>
            <a:rect l="l" t="t" r="r" b="b"/>
            <a:pathLst>
              <a:path w="5564505" h="3120203">
                <a:moveTo>
                  <a:pt x="0" y="0"/>
                </a:moveTo>
                <a:lnTo>
                  <a:pt x="5564505" y="0"/>
                </a:lnTo>
                <a:lnTo>
                  <a:pt x="5564505" y="3120203"/>
                </a:lnTo>
                <a:lnTo>
                  <a:pt x="0" y="3120203"/>
                </a:lnTo>
                <a:lnTo>
                  <a:pt x="0" y="0"/>
                </a:lnTo>
                <a:close/>
              </a:path>
            </a:pathLst>
          </a:custGeom>
          <a:blipFill>
            <a:blip r:embed="rId3"/>
            <a:stretch>
              <a:fillRect t="-157" b="-157"/>
            </a:stretch>
          </a:blipFill>
        </p:spPr>
      </p:sp>
      <p:sp>
        <p:nvSpPr>
          <p:cNvPr id="19" name="TextBox 19"/>
          <p:cNvSpPr txBox="1"/>
          <p:nvPr/>
        </p:nvSpPr>
        <p:spPr>
          <a:xfrm>
            <a:off x="1028700" y="1649813"/>
            <a:ext cx="4243380" cy="1127546"/>
          </a:xfrm>
          <a:prstGeom prst="rect">
            <a:avLst/>
          </a:prstGeom>
        </p:spPr>
        <p:txBody>
          <a:bodyPr lIns="0" tIns="0" rIns="0" bIns="0" rtlCol="0" anchor="t">
            <a:spAutoFit/>
          </a:bodyPr>
          <a:lstStyle/>
          <a:p>
            <a:pPr algn="l">
              <a:lnSpc>
                <a:spcPts val="9251"/>
              </a:lnSpc>
            </a:pPr>
            <a:r>
              <a:rPr lang="en-US" sz="6608" b="1">
                <a:solidFill>
                  <a:srgbClr val="004AAD"/>
                </a:solidFill>
                <a:latin typeface="League Spartan"/>
                <a:ea typeface="League Spartan"/>
                <a:cs typeface="League Spartan"/>
                <a:sym typeface="League Spartan"/>
              </a:rPr>
              <a:t>ANPR  </a:t>
            </a:r>
          </a:p>
        </p:txBody>
      </p:sp>
      <p:sp>
        <p:nvSpPr>
          <p:cNvPr id="20" name="TextBox 20"/>
          <p:cNvSpPr txBox="1"/>
          <p:nvPr/>
        </p:nvSpPr>
        <p:spPr>
          <a:xfrm>
            <a:off x="1028700" y="952500"/>
            <a:ext cx="10702222" cy="573404"/>
          </a:xfrm>
          <a:prstGeom prst="rect">
            <a:avLst/>
          </a:prstGeom>
        </p:spPr>
        <p:txBody>
          <a:bodyPr lIns="0" tIns="0" rIns="0" bIns="0" rtlCol="0" anchor="t">
            <a:spAutoFit/>
          </a:bodyPr>
          <a:lstStyle/>
          <a:p>
            <a:pPr algn="l">
              <a:lnSpc>
                <a:spcPts val="4620"/>
              </a:lnSpc>
            </a:pPr>
            <a:r>
              <a:rPr lang="en-US" sz="3300">
                <a:solidFill>
                  <a:srgbClr val="000000"/>
                </a:solidFill>
                <a:latin typeface="Roboto"/>
                <a:ea typeface="Roboto"/>
                <a:cs typeface="Roboto"/>
                <a:sym typeface="Roboto"/>
              </a:rPr>
              <a:t>GIẢI PHÁP PHẦN MỀM NHẬN DIỆN BIỂN SỐ XE</a:t>
            </a:r>
          </a:p>
        </p:txBody>
      </p:sp>
      <p:sp>
        <p:nvSpPr>
          <p:cNvPr id="21" name="TextBox 21"/>
          <p:cNvSpPr txBox="1"/>
          <p:nvPr/>
        </p:nvSpPr>
        <p:spPr>
          <a:xfrm>
            <a:off x="1028700" y="6596073"/>
            <a:ext cx="7631251" cy="2252458"/>
          </a:xfrm>
          <a:prstGeom prst="rect">
            <a:avLst/>
          </a:prstGeom>
        </p:spPr>
        <p:txBody>
          <a:bodyPr lIns="0" tIns="0" rIns="0" bIns="0" rtlCol="0" anchor="t">
            <a:spAutoFit/>
          </a:bodyPr>
          <a:lstStyle/>
          <a:p>
            <a:pPr algn="just">
              <a:lnSpc>
                <a:spcPts val="3586"/>
              </a:lnSpc>
              <a:spcBef>
                <a:spcPct val="0"/>
              </a:spcBef>
            </a:pPr>
            <a:r>
              <a:rPr lang="en-US" sz="2561">
                <a:solidFill>
                  <a:srgbClr val="000000"/>
                </a:solidFill>
                <a:latin typeface="TT Norms"/>
                <a:ea typeface="TT Norms"/>
                <a:cs typeface="TT Norms"/>
                <a:sym typeface="TT Norms"/>
              </a:rPr>
              <a:t>ANPR (Automatic Number Plate Recognition) là nhóm phần mềm cung cấp giải pháp nhận diện (đọc) biển số xe từ ảnh, camera quay liên tục,...để lưu trữ  thông tin và xử lý theo nhu cầu. VD: xác định lượt xe ra vào, tìm kiếm xe, tính phí dịch vụ bãi xe,…</a:t>
            </a:r>
          </a:p>
        </p:txBody>
      </p:sp>
      <p:sp>
        <p:nvSpPr>
          <p:cNvPr id="22" name="TextBox 22"/>
          <p:cNvSpPr txBox="1"/>
          <p:nvPr/>
        </p:nvSpPr>
        <p:spPr>
          <a:xfrm>
            <a:off x="8977298" y="190147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ea typeface="League Spartan"/>
                <a:cs typeface="League Spartan"/>
                <a:sym typeface="League Spartan"/>
              </a:rPr>
              <a:t>1</a:t>
            </a:r>
          </a:p>
        </p:txBody>
      </p:sp>
      <p:sp>
        <p:nvSpPr>
          <p:cNvPr id="23" name="TextBox 23"/>
          <p:cNvSpPr txBox="1"/>
          <p:nvPr/>
        </p:nvSpPr>
        <p:spPr>
          <a:xfrm>
            <a:off x="8977298" y="4495485"/>
            <a:ext cx="1638836" cy="1335977"/>
          </a:xfrm>
          <a:prstGeom prst="rect">
            <a:avLst/>
          </a:prstGeom>
        </p:spPr>
        <p:txBody>
          <a:bodyPr lIns="0" tIns="0" rIns="0" bIns="0" rtlCol="0" anchor="t">
            <a:spAutoFit/>
          </a:bodyPr>
          <a:lstStyle/>
          <a:p>
            <a:pPr algn="ctr">
              <a:lnSpc>
                <a:spcPts val="11002"/>
              </a:lnSpc>
            </a:pPr>
            <a:r>
              <a:rPr lang="en-US" sz="7859" b="1">
                <a:solidFill>
                  <a:srgbClr val="000000"/>
                </a:solidFill>
                <a:latin typeface="League Spartan"/>
                <a:ea typeface="League Spartan"/>
                <a:cs typeface="League Spartan"/>
                <a:sym typeface="League Spartan"/>
              </a:rPr>
              <a:t>2</a:t>
            </a:r>
          </a:p>
        </p:txBody>
      </p:sp>
      <p:sp>
        <p:nvSpPr>
          <p:cNvPr id="24" name="TextBox 24"/>
          <p:cNvSpPr txBox="1"/>
          <p:nvPr/>
        </p:nvSpPr>
        <p:spPr>
          <a:xfrm>
            <a:off x="8977298" y="709773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ea typeface="League Spartan"/>
                <a:cs typeface="League Spartan"/>
                <a:sym typeface="League Spartan"/>
              </a:rPr>
              <a:t>3</a:t>
            </a:r>
          </a:p>
        </p:txBody>
      </p:sp>
      <p:sp>
        <p:nvSpPr>
          <p:cNvPr id="25" name="TextBox 25"/>
          <p:cNvSpPr txBox="1"/>
          <p:nvPr/>
        </p:nvSpPr>
        <p:spPr>
          <a:xfrm>
            <a:off x="10944981" y="4539298"/>
            <a:ext cx="5575488" cy="1103630"/>
          </a:xfrm>
          <a:prstGeom prst="rect">
            <a:avLst/>
          </a:prstGeom>
        </p:spPr>
        <p:txBody>
          <a:bodyPr lIns="0" tIns="0" rIns="0" bIns="0" rtlCol="0" anchor="t">
            <a:spAutoFit/>
          </a:bodyPr>
          <a:lstStyle/>
          <a:p>
            <a:pPr algn="l">
              <a:lnSpc>
                <a:spcPts val="5040"/>
              </a:lnSpc>
            </a:pPr>
            <a:r>
              <a:rPr lang="en-US" sz="3600" b="1">
                <a:solidFill>
                  <a:srgbClr val="FFFFFF"/>
                </a:solidFill>
                <a:latin typeface="Poppins Bold"/>
                <a:ea typeface="Poppins Bold"/>
                <a:cs typeface="Poppins Bold"/>
                <a:sym typeface="Poppins Bold"/>
              </a:rPr>
              <a:t>TRACKING ANPR</a:t>
            </a:r>
          </a:p>
          <a:p>
            <a:pPr algn="l">
              <a:lnSpc>
                <a:spcPts val="3500"/>
              </a:lnSpc>
              <a:spcBef>
                <a:spcPct val="0"/>
              </a:spcBef>
            </a:pPr>
            <a:r>
              <a:rPr lang="en-US" sz="2500">
                <a:solidFill>
                  <a:srgbClr val="FFFFFF"/>
                </a:solidFill>
                <a:latin typeface="TT Norms"/>
                <a:ea typeface="TT Norms"/>
                <a:cs typeface="TT Norms"/>
                <a:sym typeface="TT Norms"/>
              </a:rPr>
              <a:t>Giải pháp Đọc biển số xe không dừng</a:t>
            </a:r>
          </a:p>
        </p:txBody>
      </p:sp>
      <p:sp>
        <p:nvSpPr>
          <p:cNvPr id="26" name="TextBox 26"/>
          <p:cNvSpPr txBox="1"/>
          <p:nvPr/>
        </p:nvSpPr>
        <p:spPr>
          <a:xfrm>
            <a:off x="11045173" y="7006657"/>
            <a:ext cx="4856091" cy="1412240"/>
          </a:xfrm>
          <a:prstGeom prst="rect">
            <a:avLst/>
          </a:prstGeom>
        </p:spPr>
        <p:txBody>
          <a:bodyPr lIns="0" tIns="0" rIns="0" bIns="0" rtlCol="0" anchor="t">
            <a:spAutoFit/>
          </a:bodyPr>
          <a:lstStyle/>
          <a:p>
            <a:pPr algn="l">
              <a:lnSpc>
                <a:spcPts val="5040"/>
              </a:lnSpc>
            </a:pPr>
            <a:r>
              <a:rPr lang="en-US" sz="3600" b="1">
                <a:solidFill>
                  <a:srgbClr val="FFFFFF"/>
                </a:solidFill>
                <a:latin typeface="TT Norms Bold"/>
                <a:ea typeface="TT Norms Bold"/>
                <a:cs typeface="TT Norms Bold"/>
                <a:sym typeface="TT Norms Bold"/>
              </a:rPr>
              <a:t>SMART ANPR</a:t>
            </a:r>
          </a:p>
          <a:p>
            <a:pPr algn="l">
              <a:lnSpc>
                <a:spcPts val="3079"/>
              </a:lnSpc>
              <a:spcBef>
                <a:spcPct val="0"/>
              </a:spcBef>
            </a:pPr>
            <a:r>
              <a:rPr lang="en-US" sz="2199">
                <a:solidFill>
                  <a:srgbClr val="FFFFFF"/>
                </a:solidFill>
                <a:latin typeface="TT Norms"/>
                <a:ea typeface="TT Norms"/>
                <a:cs typeface="TT Norms"/>
                <a:sym typeface="TT Norms"/>
              </a:rPr>
              <a:t>Giải pháp kết hợp tính năng ưu việt của VIET ANPR &amp; TRACKING ANPR</a:t>
            </a:r>
          </a:p>
        </p:txBody>
      </p:sp>
      <p:sp>
        <p:nvSpPr>
          <p:cNvPr id="27" name="TextBox 27"/>
          <p:cNvSpPr txBox="1"/>
          <p:nvPr/>
        </p:nvSpPr>
        <p:spPr>
          <a:xfrm>
            <a:off x="10944981" y="1974783"/>
            <a:ext cx="4856091" cy="1065530"/>
          </a:xfrm>
          <a:prstGeom prst="rect">
            <a:avLst/>
          </a:prstGeom>
        </p:spPr>
        <p:txBody>
          <a:bodyPr lIns="0" tIns="0" rIns="0" bIns="0" rtlCol="0" anchor="t">
            <a:spAutoFit/>
          </a:bodyPr>
          <a:lstStyle/>
          <a:p>
            <a:pPr algn="l">
              <a:lnSpc>
                <a:spcPts val="5040"/>
              </a:lnSpc>
            </a:pPr>
            <a:r>
              <a:rPr lang="en-US" sz="3600" b="1">
                <a:solidFill>
                  <a:srgbClr val="FFFFFF"/>
                </a:solidFill>
                <a:latin typeface="TT Norms Bold"/>
                <a:ea typeface="TT Norms Bold"/>
                <a:cs typeface="TT Norms Bold"/>
                <a:sym typeface="TT Norms Bold"/>
              </a:rPr>
              <a:t>VIET ANPR</a:t>
            </a:r>
          </a:p>
          <a:p>
            <a:pPr algn="l">
              <a:lnSpc>
                <a:spcPts val="3499"/>
              </a:lnSpc>
              <a:spcBef>
                <a:spcPct val="0"/>
              </a:spcBef>
            </a:pPr>
            <a:r>
              <a:rPr lang="en-US" sz="2499">
                <a:solidFill>
                  <a:srgbClr val="FFFFFF"/>
                </a:solidFill>
                <a:latin typeface="TT Norms"/>
                <a:ea typeface="TT Norms"/>
                <a:cs typeface="TT Norms"/>
                <a:sym typeface="TT Norms"/>
              </a:rPr>
              <a:t>Giải pháp Đọc biển xe dừng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488608" y="97820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5917" y="2436509"/>
            <a:ext cx="7190059" cy="4418797"/>
            <a:chOff x="0" y="0"/>
            <a:chExt cx="1392807" cy="855978"/>
          </a:xfrm>
        </p:grpSpPr>
        <p:sp>
          <p:nvSpPr>
            <p:cNvPr id="7" name="Freeform 7"/>
            <p:cNvSpPr/>
            <p:nvPr/>
          </p:nvSpPr>
          <p:spPr>
            <a:xfrm>
              <a:off x="0" y="0"/>
              <a:ext cx="1392807" cy="855978"/>
            </a:xfrm>
            <a:custGeom>
              <a:avLst/>
              <a:gdLst/>
              <a:ahLst/>
              <a:cxnLst/>
              <a:rect l="l" t="t" r="r" b="b"/>
              <a:pathLst>
                <a:path w="1392807" h="855978">
                  <a:moveTo>
                    <a:pt x="0" y="0"/>
                  </a:moveTo>
                  <a:lnTo>
                    <a:pt x="1392807" y="0"/>
                  </a:lnTo>
                  <a:lnTo>
                    <a:pt x="1392807" y="855978"/>
                  </a:lnTo>
                  <a:lnTo>
                    <a:pt x="0" y="855978"/>
                  </a:lnTo>
                  <a:close/>
                </a:path>
              </a:pathLst>
            </a:custGeom>
            <a:blipFill>
              <a:blip r:embed="rId3"/>
              <a:stretch>
                <a:fillRect t="-136" b="-136"/>
              </a:stretch>
            </a:blipFill>
            <a:ln w="57150" cap="sq">
              <a:solidFill>
                <a:srgbClr val="004AAD"/>
              </a:solidFill>
              <a:prstDash val="solid"/>
              <a:miter/>
            </a:ln>
          </p:spPr>
        </p:sp>
      </p:grpSp>
      <p:sp>
        <p:nvSpPr>
          <p:cNvPr id="8" name="TextBox 8"/>
          <p:cNvSpPr txBox="1"/>
          <p:nvPr/>
        </p:nvSpPr>
        <p:spPr>
          <a:xfrm>
            <a:off x="1025917" y="1335769"/>
            <a:ext cx="4243380" cy="912916"/>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VIET ANPR</a:t>
            </a:r>
          </a:p>
        </p:txBody>
      </p:sp>
      <p:sp>
        <p:nvSpPr>
          <p:cNvPr id="9" name="TextBox 9"/>
          <p:cNvSpPr txBox="1"/>
          <p:nvPr/>
        </p:nvSpPr>
        <p:spPr>
          <a:xfrm>
            <a:off x="911724" y="562633"/>
            <a:ext cx="7016098" cy="573404"/>
          </a:xfrm>
          <a:prstGeom prst="rect">
            <a:avLst/>
          </a:prstGeom>
        </p:spPr>
        <p:txBody>
          <a:bodyPr lIns="0" tIns="0" rIns="0" bIns="0" rtlCol="0" anchor="t">
            <a:spAutoFit/>
          </a:bodyPr>
          <a:lstStyle/>
          <a:p>
            <a:pPr algn="l">
              <a:lnSpc>
                <a:spcPts val="4620"/>
              </a:lnSpc>
            </a:pPr>
            <a:r>
              <a:rPr lang="en-US" sz="3300" b="1">
                <a:solidFill>
                  <a:srgbClr val="31356E"/>
                </a:solidFill>
                <a:latin typeface="Roboto Bold"/>
                <a:ea typeface="Roboto Bold"/>
                <a:cs typeface="Roboto Bold"/>
                <a:sym typeface="Roboto Bold"/>
              </a:rPr>
              <a:t>NHÓM PHẦN MỀM ĐỌC BIỂN SỐ XE </a:t>
            </a:r>
          </a:p>
        </p:txBody>
      </p:sp>
      <p:sp>
        <p:nvSpPr>
          <p:cNvPr id="10" name="TextBox 10"/>
          <p:cNvSpPr txBox="1"/>
          <p:nvPr/>
        </p:nvSpPr>
        <p:spPr>
          <a:xfrm>
            <a:off x="488608" y="7029489"/>
            <a:ext cx="10631802" cy="2523961"/>
          </a:xfrm>
          <a:prstGeom prst="rect">
            <a:avLst/>
          </a:prstGeom>
        </p:spPr>
        <p:txBody>
          <a:bodyPr lIns="0" tIns="0" rIns="0" bIns="0" rtlCol="0" anchor="t">
            <a:spAutoFit/>
          </a:bodyPr>
          <a:lstStyle/>
          <a:p>
            <a:pPr algn="l">
              <a:lnSpc>
                <a:spcPts val="4498"/>
              </a:lnSpc>
            </a:pPr>
            <a:r>
              <a:rPr lang="en-US" sz="3212" b="1">
                <a:solidFill>
                  <a:srgbClr val="000000"/>
                </a:solidFill>
                <a:latin typeface="TT Norms Bold"/>
                <a:ea typeface="TT Norms Bold"/>
                <a:cs typeface="TT Norms Bold"/>
                <a:sym typeface="TT Norms Bold"/>
              </a:rPr>
              <a:t>Tính năng và ưu điểm</a:t>
            </a:r>
          </a:p>
          <a:p>
            <a:pPr marL="607319" lvl="1" indent="-303660" algn="l">
              <a:lnSpc>
                <a:spcPts val="3938"/>
              </a:lnSpc>
              <a:buFont typeface="Arial"/>
              <a:buChar char="•"/>
            </a:pPr>
            <a:r>
              <a:rPr lang="en-US" sz="2812">
                <a:solidFill>
                  <a:srgbClr val="000000"/>
                </a:solidFill>
                <a:latin typeface="TT Norms"/>
                <a:ea typeface="TT Norms"/>
                <a:cs typeface="TT Norms"/>
                <a:sym typeface="TT Norms"/>
              </a:rPr>
              <a:t>Đọc được tất cả các loại biển số xe Việt Nam</a:t>
            </a:r>
          </a:p>
          <a:p>
            <a:pPr marL="607319" lvl="1" indent="-303660" algn="l">
              <a:lnSpc>
                <a:spcPts val="3938"/>
              </a:lnSpc>
              <a:buFont typeface="Arial"/>
              <a:buChar char="•"/>
            </a:pPr>
            <a:r>
              <a:rPr lang="en-US" sz="2812">
                <a:solidFill>
                  <a:srgbClr val="000000"/>
                </a:solidFill>
                <a:latin typeface="TT Norms"/>
                <a:ea typeface="TT Norms"/>
                <a:cs typeface="TT Norms"/>
                <a:sym typeface="TT Norms"/>
              </a:rPr>
              <a:t>Độ chính xác cao: 98% </a:t>
            </a:r>
          </a:p>
          <a:p>
            <a:pPr marL="607319" lvl="1" indent="-303660" algn="l">
              <a:lnSpc>
                <a:spcPts val="3938"/>
              </a:lnSpc>
              <a:buFont typeface="Arial"/>
              <a:buChar char="•"/>
            </a:pPr>
            <a:r>
              <a:rPr lang="en-US" sz="2812">
                <a:solidFill>
                  <a:srgbClr val="000000"/>
                </a:solidFill>
                <a:latin typeface="TT Norms"/>
                <a:ea typeface="TT Norms"/>
                <a:cs typeface="TT Norms"/>
                <a:sym typeface="TT Norms"/>
              </a:rPr>
              <a:t>Nhanh và nhẹ: Chạy  trên các dòng CPU phổ biến, HD 720p</a:t>
            </a:r>
          </a:p>
          <a:p>
            <a:pPr marL="604518" lvl="1" indent="-302259" algn="l">
              <a:lnSpc>
                <a:spcPts val="3919"/>
              </a:lnSpc>
              <a:buFont typeface="Arial"/>
              <a:buChar char="•"/>
            </a:pPr>
            <a:r>
              <a:rPr lang="en-US" sz="2799">
                <a:solidFill>
                  <a:srgbClr val="000000"/>
                </a:solidFill>
                <a:latin typeface="TT Norms"/>
                <a:ea typeface="TT Norms"/>
                <a:cs typeface="TT Norms"/>
                <a:sym typeface="TT Norms"/>
              </a:rPr>
              <a:t>Dễ dàng tích hợp: Hỗ trợ nhiều định dạng ảnh</a:t>
            </a:r>
          </a:p>
        </p:txBody>
      </p:sp>
      <p:sp>
        <p:nvSpPr>
          <p:cNvPr id="11" name="TextBox 11"/>
          <p:cNvSpPr txBox="1"/>
          <p:nvPr/>
        </p:nvSpPr>
        <p:spPr>
          <a:xfrm>
            <a:off x="8480573" y="2191535"/>
            <a:ext cx="10044527" cy="2223661"/>
          </a:xfrm>
          <a:prstGeom prst="rect">
            <a:avLst/>
          </a:prstGeom>
        </p:spPr>
        <p:txBody>
          <a:bodyPr lIns="0" tIns="0" rIns="0" bIns="0" rtlCol="0" anchor="t">
            <a:spAutoFit/>
          </a:bodyPr>
          <a:lstStyle/>
          <a:p>
            <a:pPr algn="l">
              <a:lnSpc>
                <a:spcPts val="4486"/>
              </a:lnSpc>
            </a:pPr>
            <a:r>
              <a:rPr lang="en-US" sz="3204" b="1">
                <a:solidFill>
                  <a:srgbClr val="000000"/>
                </a:solidFill>
                <a:latin typeface="TT Norms Bold"/>
                <a:ea typeface="TT Norms Bold"/>
                <a:cs typeface="TT Norms Bold"/>
                <a:sym typeface="TT Norms Bold"/>
              </a:rPr>
              <a:t>Ứng dụng:</a:t>
            </a:r>
            <a:r>
              <a:rPr lang="en-US" sz="3204">
                <a:solidFill>
                  <a:srgbClr val="000000"/>
                </a:solidFill>
                <a:latin typeface="TT Norms"/>
                <a:ea typeface="TT Norms"/>
                <a:cs typeface="TT Norms"/>
                <a:sym typeface="TT Norms"/>
              </a:rPr>
              <a:t> </a:t>
            </a:r>
          </a:p>
          <a:p>
            <a:pPr marL="691807" lvl="1" indent="-345903" algn="l">
              <a:lnSpc>
                <a:spcPts val="4486"/>
              </a:lnSpc>
              <a:buFont typeface="Arial"/>
              <a:buChar char="•"/>
            </a:pPr>
            <a:r>
              <a:rPr lang="en-US" sz="3204" spc="-115">
                <a:solidFill>
                  <a:srgbClr val="000000"/>
                </a:solidFill>
                <a:latin typeface="TT Norms"/>
                <a:ea typeface="TT Norms"/>
                <a:cs typeface="TT Norms"/>
                <a:sym typeface="TT Norms"/>
              </a:rPr>
              <a:t>Phần mềm giữ xe, cổng kiểm soát</a:t>
            </a:r>
          </a:p>
          <a:p>
            <a:pPr marL="691807" lvl="1" indent="-345903" algn="l">
              <a:lnSpc>
                <a:spcPts val="4486"/>
              </a:lnSpc>
              <a:buFont typeface="Arial"/>
              <a:buChar char="•"/>
            </a:pPr>
            <a:r>
              <a:rPr lang="en-US" sz="3204" spc="-115">
                <a:solidFill>
                  <a:srgbClr val="000000"/>
                </a:solidFill>
                <a:latin typeface="TT Norms"/>
                <a:ea typeface="TT Norms"/>
                <a:cs typeface="TT Norms"/>
                <a:sym typeface="TT Norms"/>
              </a:rPr>
              <a:t>Phần mềm mở cổng tự động bằng nhận diện biển số</a:t>
            </a:r>
          </a:p>
          <a:p>
            <a:pPr marL="691807" lvl="1" indent="-345903" algn="l">
              <a:lnSpc>
                <a:spcPts val="4486"/>
              </a:lnSpc>
              <a:spcBef>
                <a:spcPct val="0"/>
              </a:spcBef>
              <a:buFont typeface="Arial"/>
              <a:buChar char="•"/>
            </a:pPr>
            <a:r>
              <a:rPr lang="en-US" sz="3204" spc="-115">
                <a:solidFill>
                  <a:srgbClr val="000000"/>
                </a:solidFill>
                <a:latin typeface="TT Norms"/>
                <a:ea typeface="TT Norms"/>
                <a:cs typeface="TT Norms"/>
                <a:sym typeface="TT Norms"/>
              </a:rPr>
              <a:t>Phần mềm quản lý xe ra vào bằng nhận diện biển số</a:t>
            </a:r>
          </a:p>
        </p:txBody>
      </p:sp>
      <p:grpSp>
        <p:nvGrpSpPr>
          <p:cNvPr id="12" name="Group 12"/>
          <p:cNvGrpSpPr/>
          <p:nvPr/>
        </p:nvGrpSpPr>
        <p:grpSpPr>
          <a:xfrm>
            <a:off x="10731326" y="4877241"/>
            <a:ext cx="7190059" cy="4418797"/>
            <a:chOff x="0" y="0"/>
            <a:chExt cx="1392807" cy="855978"/>
          </a:xfrm>
        </p:grpSpPr>
        <p:sp>
          <p:nvSpPr>
            <p:cNvPr id="13" name="Freeform 13"/>
            <p:cNvSpPr/>
            <p:nvPr/>
          </p:nvSpPr>
          <p:spPr>
            <a:xfrm>
              <a:off x="0" y="0"/>
              <a:ext cx="1392807" cy="855978"/>
            </a:xfrm>
            <a:custGeom>
              <a:avLst/>
              <a:gdLst/>
              <a:ahLst/>
              <a:cxnLst/>
              <a:rect l="l" t="t" r="r" b="b"/>
              <a:pathLst>
                <a:path w="1392807" h="855978">
                  <a:moveTo>
                    <a:pt x="0" y="0"/>
                  </a:moveTo>
                  <a:lnTo>
                    <a:pt x="1392807" y="0"/>
                  </a:lnTo>
                  <a:lnTo>
                    <a:pt x="1392807" y="855978"/>
                  </a:lnTo>
                  <a:lnTo>
                    <a:pt x="0" y="855978"/>
                  </a:lnTo>
                  <a:close/>
                </a:path>
              </a:pathLst>
            </a:custGeom>
            <a:blipFill>
              <a:blip r:embed="rId4"/>
              <a:stretch>
                <a:fillRect t="-136" b="-136"/>
              </a:stretch>
            </a:blipFill>
            <a:ln w="57150" cap="sq">
              <a:solidFill>
                <a:srgbClr val="004AAD"/>
              </a:solidFill>
              <a:prstDash val="solid"/>
              <a:miter/>
            </a:ln>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0831" y="3020291"/>
            <a:ext cx="2289934" cy="1303181"/>
          </a:xfrm>
          <a:custGeom>
            <a:avLst/>
            <a:gdLst/>
            <a:ahLst/>
            <a:cxnLst/>
            <a:rect l="l" t="t" r="r" b="b"/>
            <a:pathLst>
              <a:path w="2289934" h="1303181">
                <a:moveTo>
                  <a:pt x="0" y="0"/>
                </a:moveTo>
                <a:lnTo>
                  <a:pt x="2289934" y="0"/>
                </a:lnTo>
                <a:lnTo>
                  <a:pt x="2289934" y="1303180"/>
                </a:lnTo>
                <a:lnTo>
                  <a:pt x="0" y="130318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256119" y="1203956"/>
            <a:ext cx="1411067" cy="649091"/>
          </a:xfrm>
          <a:custGeom>
            <a:avLst/>
            <a:gdLst/>
            <a:ahLst/>
            <a:cxnLst/>
            <a:rect l="l" t="t" r="r" b="b"/>
            <a:pathLst>
              <a:path w="1411067" h="649091">
                <a:moveTo>
                  <a:pt x="0" y="0"/>
                </a:moveTo>
                <a:lnTo>
                  <a:pt x="1411068" y="0"/>
                </a:lnTo>
                <a:lnTo>
                  <a:pt x="1411068" y="649091"/>
                </a:lnTo>
                <a:lnTo>
                  <a:pt x="0" y="649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9806344" y="26602"/>
            <a:ext cx="5880609" cy="3614048"/>
            <a:chOff x="0" y="0"/>
            <a:chExt cx="1392807" cy="855978"/>
          </a:xfrm>
        </p:grpSpPr>
        <p:sp>
          <p:nvSpPr>
            <p:cNvPr id="5" name="Freeform 5"/>
            <p:cNvSpPr/>
            <p:nvPr/>
          </p:nvSpPr>
          <p:spPr>
            <a:xfrm>
              <a:off x="0" y="0"/>
              <a:ext cx="1392807" cy="855978"/>
            </a:xfrm>
            <a:custGeom>
              <a:avLst/>
              <a:gdLst/>
              <a:ahLst/>
              <a:cxnLst/>
              <a:rect l="l" t="t" r="r" b="b"/>
              <a:pathLst>
                <a:path w="1392807" h="855978">
                  <a:moveTo>
                    <a:pt x="0" y="0"/>
                  </a:moveTo>
                  <a:lnTo>
                    <a:pt x="1392807" y="0"/>
                  </a:lnTo>
                  <a:lnTo>
                    <a:pt x="1392807" y="855978"/>
                  </a:lnTo>
                  <a:lnTo>
                    <a:pt x="0" y="855978"/>
                  </a:lnTo>
                  <a:close/>
                </a:path>
              </a:pathLst>
            </a:custGeom>
            <a:blipFill>
              <a:blip r:embed="rId6"/>
              <a:stretch>
                <a:fillRect l="-20209"/>
              </a:stretch>
            </a:blipFill>
            <a:ln w="57150" cap="sq">
              <a:solidFill>
                <a:srgbClr val="004AAD"/>
              </a:solidFill>
              <a:prstDash val="solid"/>
              <a:miter/>
            </a:ln>
          </p:spPr>
        </p:sp>
      </p:grpSp>
      <p:grpSp>
        <p:nvGrpSpPr>
          <p:cNvPr id="6" name="Group 6"/>
          <p:cNvGrpSpPr/>
          <p:nvPr/>
        </p:nvGrpSpPr>
        <p:grpSpPr>
          <a:xfrm>
            <a:off x="11347304" y="4468327"/>
            <a:ext cx="6013093" cy="3357208"/>
            <a:chOff x="0" y="0"/>
            <a:chExt cx="1650273" cy="921374"/>
          </a:xfrm>
        </p:grpSpPr>
        <p:sp>
          <p:nvSpPr>
            <p:cNvPr id="7" name="Freeform 7"/>
            <p:cNvSpPr/>
            <p:nvPr/>
          </p:nvSpPr>
          <p:spPr>
            <a:xfrm>
              <a:off x="0" y="0"/>
              <a:ext cx="1650273" cy="921374"/>
            </a:xfrm>
            <a:custGeom>
              <a:avLst/>
              <a:gdLst/>
              <a:ahLst/>
              <a:cxnLst/>
              <a:rect l="l" t="t" r="r" b="b"/>
              <a:pathLst>
                <a:path w="1650273" h="921374">
                  <a:moveTo>
                    <a:pt x="0" y="0"/>
                  </a:moveTo>
                  <a:lnTo>
                    <a:pt x="1650273" y="0"/>
                  </a:lnTo>
                  <a:lnTo>
                    <a:pt x="1650273" y="921374"/>
                  </a:lnTo>
                  <a:lnTo>
                    <a:pt x="0" y="921374"/>
                  </a:lnTo>
                  <a:close/>
                </a:path>
              </a:pathLst>
            </a:custGeom>
            <a:blipFill>
              <a:blip r:embed="rId7"/>
              <a:stretch>
                <a:fillRect t="-5615" b="-30731"/>
              </a:stretch>
            </a:blipFill>
            <a:ln w="57150" cap="sq">
              <a:solidFill>
                <a:srgbClr val="004AAD"/>
              </a:solidFill>
              <a:prstDash val="solid"/>
              <a:miter/>
            </a:ln>
          </p:spPr>
        </p:sp>
      </p:grpSp>
      <p:grpSp>
        <p:nvGrpSpPr>
          <p:cNvPr id="8" name="Group 8"/>
          <p:cNvGrpSpPr/>
          <p:nvPr/>
        </p:nvGrpSpPr>
        <p:grpSpPr>
          <a:xfrm>
            <a:off x="46408" y="7622404"/>
            <a:ext cx="18195183" cy="2664596"/>
            <a:chOff x="0" y="0"/>
            <a:chExt cx="5147049" cy="753760"/>
          </a:xfrm>
        </p:grpSpPr>
        <p:sp>
          <p:nvSpPr>
            <p:cNvPr id="9" name="Freeform 9"/>
            <p:cNvSpPr/>
            <p:nvPr/>
          </p:nvSpPr>
          <p:spPr>
            <a:xfrm>
              <a:off x="0" y="0"/>
              <a:ext cx="5147049" cy="753760"/>
            </a:xfrm>
            <a:custGeom>
              <a:avLst/>
              <a:gdLst/>
              <a:ahLst/>
              <a:cxnLst/>
              <a:rect l="l" t="t" r="r" b="b"/>
              <a:pathLst>
                <a:path w="5147049" h="753760">
                  <a:moveTo>
                    <a:pt x="0" y="0"/>
                  </a:moveTo>
                  <a:lnTo>
                    <a:pt x="5147049" y="0"/>
                  </a:lnTo>
                  <a:lnTo>
                    <a:pt x="5147049" y="753760"/>
                  </a:lnTo>
                  <a:lnTo>
                    <a:pt x="0" y="753760"/>
                  </a:lnTo>
                  <a:close/>
                </a:path>
              </a:pathLst>
            </a:custGeom>
            <a:solidFill>
              <a:srgbClr val="043C87"/>
            </a:solidFill>
          </p:spPr>
        </p:sp>
        <p:sp>
          <p:nvSpPr>
            <p:cNvPr id="10" name="TextBox 10"/>
            <p:cNvSpPr txBox="1"/>
            <p:nvPr/>
          </p:nvSpPr>
          <p:spPr>
            <a:xfrm>
              <a:off x="0" y="-38100"/>
              <a:ext cx="5147049" cy="791860"/>
            </a:xfrm>
            <a:prstGeom prst="rect">
              <a:avLst/>
            </a:prstGeom>
          </p:spPr>
          <p:txBody>
            <a:bodyPr lIns="47297" tIns="47297" rIns="47297" bIns="47297" rtlCol="0" anchor="ctr"/>
            <a:lstStyle/>
            <a:p>
              <a:pPr algn="ctr">
                <a:lnSpc>
                  <a:spcPts val="2659"/>
                </a:lnSpc>
                <a:spcBef>
                  <a:spcPct val="0"/>
                </a:spcBef>
              </a:pPr>
              <a:endParaRPr/>
            </a:p>
          </p:txBody>
        </p:sp>
      </p:grpSp>
      <p:sp>
        <p:nvSpPr>
          <p:cNvPr id="11" name="TextBox 11"/>
          <p:cNvSpPr txBox="1"/>
          <p:nvPr/>
        </p:nvSpPr>
        <p:spPr>
          <a:xfrm>
            <a:off x="487608" y="7920784"/>
            <a:ext cx="17312785" cy="913230"/>
          </a:xfrm>
          <a:prstGeom prst="rect">
            <a:avLst/>
          </a:prstGeom>
        </p:spPr>
        <p:txBody>
          <a:bodyPr lIns="0" tIns="0" rIns="0" bIns="0" rtlCol="0" anchor="t">
            <a:spAutoFit/>
          </a:bodyPr>
          <a:lstStyle/>
          <a:p>
            <a:pPr algn="just">
              <a:lnSpc>
                <a:spcPts val="3649"/>
              </a:lnSpc>
            </a:pPr>
            <a:r>
              <a:rPr lang="en-US" sz="2606" b="1">
                <a:solidFill>
                  <a:srgbClr val="FFFFFF"/>
                </a:solidFill>
                <a:latin typeface="Roboto Bold"/>
                <a:ea typeface="Roboto Bold"/>
                <a:cs typeface="Roboto Bold"/>
                <a:sym typeface="Roboto Bold"/>
              </a:rPr>
              <a:t>Tracking ANPR có chức năng nhận diện biển số xe từ video quay liên tục từ Camera IP. Đây là giải pháp tối ưu khi cần ghi nhận biển số xe ra vào mà xe không cần dừng lại.</a:t>
            </a:r>
          </a:p>
        </p:txBody>
      </p:sp>
      <p:sp>
        <p:nvSpPr>
          <p:cNvPr id="12" name="TextBox 12"/>
          <p:cNvSpPr txBox="1"/>
          <p:nvPr/>
        </p:nvSpPr>
        <p:spPr>
          <a:xfrm>
            <a:off x="471213" y="9014528"/>
            <a:ext cx="17312785" cy="913230"/>
          </a:xfrm>
          <a:prstGeom prst="rect">
            <a:avLst/>
          </a:prstGeom>
        </p:spPr>
        <p:txBody>
          <a:bodyPr lIns="0" tIns="0" rIns="0" bIns="0" rtlCol="0" anchor="t">
            <a:spAutoFit/>
          </a:bodyPr>
          <a:lstStyle/>
          <a:p>
            <a:pPr algn="just">
              <a:lnSpc>
                <a:spcPts val="3649"/>
              </a:lnSpc>
            </a:pPr>
            <a:r>
              <a:rPr lang="en-US" sz="2606">
                <a:solidFill>
                  <a:srgbClr val="FFFFFF"/>
                </a:solidFill>
                <a:latin typeface="Roboto"/>
                <a:ea typeface="Roboto"/>
                <a:cs typeface="Roboto"/>
                <a:sym typeface="Roboto"/>
              </a:rPr>
              <a:t>Ứng dụng trong nhiều trường hợp: Ghi nhận biển số xe của kẻ gian, đếm lưu lượng xe trên đường, đếm số lượng xe đang trong bãi, tự động mở barrier với xe nội bộ,...</a:t>
            </a:r>
          </a:p>
        </p:txBody>
      </p:sp>
      <p:grpSp>
        <p:nvGrpSpPr>
          <p:cNvPr id="13" name="Group 13"/>
          <p:cNvGrpSpPr/>
          <p:nvPr/>
        </p:nvGrpSpPr>
        <p:grpSpPr>
          <a:xfrm>
            <a:off x="945555" y="379609"/>
            <a:ext cx="7016098" cy="1609852"/>
            <a:chOff x="0" y="0"/>
            <a:chExt cx="9354797" cy="2146469"/>
          </a:xfrm>
        </p:grpSpPr>
        <p:sp>
          <p:nvSpPr>
            <p:cNvPr id="14" name="TextBox 14"/>
            <p:cNvSpPr txBox="1"/>
            <p:nvPr/>
          </p:nvSpPr>
          <p:spPr>
            <a:xfrm>
              <a:off x="692729" y="573720"/>
              <a:ext cx="8570580" cy="1125643"/>
            </a:xfrm>
            <a:prstGeom prst="rect">
              <a:avLst/>
            </a:prstGeom>
          </p:spPr>
          <p:txBody>
            <a:bodyPr lIns="0" tIns="0" rIns="0" bIns="0" rtlCol="0" anchor="t">
              <a:spAutoFit/>
            </a:bodyPr>
            <a:lstStyle/>
            <a:p>
              <a:pPr algn="l">
                <a:lnSpc>
                  <a:spcPts val="5300"/>
                </a:lnSpc>
              </a:pPr>
              <a:r>
                <a:rPr lang="en-US" sz="5300" b="1">
                  <a:solidFill>
                    <a:srgbClr val="FFFFFF"/>
                  </a:solidFill>
                  <a:latin typeface="Agrandir Wide Bold"/>
                  <a:ea typeface="Agrandir Wide Bold"/>
                  <a:cs typeface="Agrandir Wide Bold"/>
                  <a:sym typeface="Agrandir Wide Bold"/>
                </a:rPr>
                <a:t>Our Services</a:t>
              </a:r>
            </a:p>
          </p:txBody>
        </p:sp>
        <p:sp>
          <p:nvSpPr>
            <p:cNvPr id="15" name="TextBox 15"/>
            <p:cNvSpPr txBox="1"/>
            <p:nvPr/>
          </p:nvSpPr>
          <p:spPr>
            <a:xfrm>
              <a:off x="152257" y="964173"/>
              <a:ext cx="9202540" cy="1182296"/>
            </a:xfrm>
            <a:prstGeom prst="rect">
              <a:avLst/>
            </a:prstGeom>
          </p:spPr>
          <p:txBody>
            <a:bodyPr lIns="0" tIns="0" rIns="0" bIns="0" rtlCol="0" anchor="t">
              <a:spAutoFit/>
            </a:bodyPr>
            <a:lstStyle/>
            <a:p>
              <a:pPr algn="l">
                <a:lnSpc>
                  <a:spcPts val="7431"/>
                </a:lnSpc>
              </a:pPr>
              <a:r>
                <a:rPr lang="en-US" sz="5308">
                  <a:solidFill>
                    <a:srgbClr val="004AAD"/>
                  </a:solidFill>
                  <a:latin typeface="League Spartan"/>
                  <a:ea typeface="League Spartan"/>
                  <a:cs typeface="League Spartan"/>
                  <a:sym typeface="League Spartan"/>
                </a:rPr>
                <a:t>TRACKING ANPR</a:t>
              </a:r>
            </a:p>
          </p:txBody>
        </p:sp>
        <p:sp>
          <p:nvSpPr>
            <p:cNvPr id="16" name="TextBox 16"/>
            <p:cNvSpPr txBox="1"/>
            <p:nvPr/>
          </p:nvSpPr>
          <p:spPr>
            <a:xfrm>
              <a:off x="0" y="-76200"/>
              <a:ext cx="9354797" cy="739139"/>
            </a:xfrm>
            <a:prstGeom prst="rect">
              <a:avLst/>
            </a:prstGeom>
          </p:spPr>
          <p:txBody>
            <a:bodyPr lIns="0" tIns="0" rIns="0" bIns="0" rtlCol="0" anchor="t">
              <a:spAutoFit/>
            </a:bodyPr>
            <a:lstStyle/>
            <a:p>
              <a:pPr algn="l">
                <a:lnSpc>
                  <a:spcPts val="4620"/>
                </a:lnSpc>
              </a:pPr>
              <a:r>
                <a:rPr lang="en-US" sz="3300" b="1">
                  <a:solidFill>
                    <a:srgbClr val="31356E"/>
                  </a:solidFill>
                  <a:latin typeface="Roboto Bold"/>
                  <a:ea typeface="Roboto Bold"/>
                  <a:cs typeface="Roboto Bold"/>
                  <a:sym typeface="Roboto Bold"/>
                </a:rPr>
                <a:t>NHÓM PHẦN MỀM ĐỌC BIỂN SỐ XE  </a:t>
              </a:r>
            </a:p>
          </p:txBody>
        </p:sp>
      </p:grpSp>
      <p:grpSp>
        <p:nvGrpSpPr>
          <p:cNvPr id="17" name="Group 17"/>
          <p:cNvGrpSpPr/>
          <p:nvPr/>
        </p:nvGrpSpPr>
        <p:grpSpPr>
          <a:xfrm>
            <a:off x="1028700" y="2538847"/>
            <a:ext cx="7147263" cy="3822689"/>
            <a:chOff x="0" y="0"/>
            <a:chExt cx="1600417" cy="855978"/>
          </a:xfrm>
        </p:grpSpPr>
        <p:sp>
          <p:nvSpPr>
            <p:cNvPr id="18" name="Freeform 18"/>
            <p:cNvSpPr/>
            <p:nvPr/>
          </p:nvSpPr>
          <p:spPr>
            <a:xfrm>
              <a:off x="0" y="0"/>
              <a:ext cx="1600417" cy="855978"/>
            </a:xfrm>
            <a:custGeom>
              <a:avLst/>
              <a:gdLst/>
              <a:ahLst/>
              <a:cxnLst/>
              <a:rect l="l" t="t" r="r" b="b"/>
              <a:pathLst>
                <a:path w="1600417" h="855978">
                  <a:moveTo>
                    <a:pt x="0" y="0"/>
                  </a:moveTo>
                  <a:lnTo>
                    <a:pt x="1600417" y="0"/>
                  </a:lnTo>
                  <a:lnTo>
                    <a:pt x="1600417" y="855978"/>
                  </a:lnTo>
                  <a:lnTo>
                    <a:pt x="0" y="855978"/>
                  </a:lnTo>
                  <a:close/>
                </a:path>
              </a:pathLst>
            </a:custGeom>
            <a:blipFill>
              <a:blip r:embed="rId8"/>
              <a:stretch>
                <a:fillRect b="-28"/>
              </a:stretch>
            </a:blipFill>
            <a:ln w="57150" cap="sq">
              <a:solidFill>
                <a:srgbClr val="004AAD"/>
              </a:solidFill>
              <a:prstDash val="solid"/>
              <a:miter/>
            </a:ln>
          </p:spPr>
        </p:sp>
      </p:grpSp>
      <p:sp>
        <p:nvSpPr>
          <p:cNvPr id="19" name="TextBox 19"/>
          <p:cNvSpPr txBox="1"/>
          <p:nvPr/>
        </p:nvSpPr>
        <p:spPr>
          <a:xfrm>
            <a:off x="526308" y="6542557"/>
            <a:ext cx="8152048" cy="457176"/>
          </a:xfrm>
          <a:prstGeom prst="rect">
            <a:avLst/>
          </a:prstGeom>
        </p:spPr>
        <p:txBody>
          <a:bodyPr lIns="0" tIns="0" rIns="0" bIns="0" rtlCol="0" anchor="t">
            <a:spAutoFit/>
          </a:bodyPr>
          <a:lstStyle/>
          <a:p>
            <a:pPr algn="ctr">
              <a:lnSpc>
                <a:spcPts val="3676"/>
              </a:lnSpc>
              <a:spcBef>
                <a:spcPct val="0"/>
              </a:spcBef>
            </a:pPr>
            <a:r>
              <a:rPr lang="en-US" sz="2625">
                <a:solidFill>
                  <a:srgbClr val="000000"/>
                </a:solidFill>
                <a:latin typeface="TT Norms"/>
                <a:ea typeface="TT Norms"/>
                <a:cs typeface="TT Norms"/>
                <a:sym typeface="TT Norms"/>
              </a:rPr>
              <a:t>Đếm lưu lượng xe và nhận diện biển sổ xe trên đường</a:t>
            </a:r>
          </a:p>
        </p:txBody>
      </p:sp>
      <p:sp>
        <p:nvSpPr>
          <p:cNvPr id="20" name="TextBox 20"/>
          <p:cNvSpPr txBox="1"/>
          <p:nvPr/>
        </p:nvSpPr>
        <p:spPr>
          <a:xfrm>
            <a:off x="9631226" y="3771588"/>
            <a:ext cx="8152772" cy="725820"/>
          </a:xfrm>
          <a:prstGeom prst="rect">
            <a:avLst/>
          </a:prstGeom>
        </p:spPr>
        <p:txBody>
          <a:bodyPr lIns="0" tIns="0" rIns="0" bIns="0" rtlCol="0" anchor="t">
            <a:spAutoFit/>
          </a:bodyPr>
          <a:lstStyle/>
          <a:p>
            <a:pPr algn="ctr">
              <a:lnSpc>
                <a:spcPts val="2836"/>
              </a:lnSpc>
            </a:pPr>
            <a:r>
              <a:rPr lang="en-US" sz="2625">
                <a:solidFill>
                  <a:srgbClr val="000000"/>
                </a:solidFill>
                <a:latin typeface="TT Norms"/>
                <a:ea typeface="TT Norms"/>
                <a:cs typeface="TT Norms"/>
                <a:sym typeface="TT Norms"/>
              </a:rPr>
              <a:t>Đếm lưu lượng xe, ghi nhận biển sổ xe, quản lý thông tin cư dân tòa nhà</a:t>
            </a:r>
          </a:p>
        </p:txBody>
      </p:sp>
      <p:sp>
        <p:nvSpPr>
          <p:cNvPr id="21" name="Freeform 21"/>
          <p:cNvSpPr/>
          <p:nvPr/>
        </p:nvSpPr>
        <p:spPr>
          <a:xfrm>
            <a:off x="16432794" y="0"/>
            <a:ext cx="1855206" cy="1055781"/>
          </a:xfrm>
          <a:custGeom>
            <a:avLst/>
            <a:gdLst/>
            <a:ahLst/>
            <a:cxnLst/>
            <a:rect l="l" t="t" r="r" b="b"/>
            <a:pathLst>
              <a:path w="1855206" h="1055781">
                <a:moveTo>
                  <a:pt x="0" y="0"/>
                </a:moveTo>
                <a:lnTo>
                  <a:pt x="1855206" y="0"/>
                </a:lnTo>
                <a:lnTo>
                  <a:pt x="1855206" y="1055781"/>
                </a:lnTo>
                <a:lnTo>
                  <a:pt x="0" y="10557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70768" y="-27518"/>
            <a:ext cx="1917232" cy="1091079"/>
          </a:xfrm>
          <a:custGeom>
            <a:avLst/>
            <a:gdLst/>
            <a:ahLst/>
            <a:cxnLst/>
            <a:rect l="l" t="t" r="r" b="b"/>
            <a:pathLst>
              <a:path w="1917232" h="1091079">
                <a:moveTo>
                  <a:pt x="0" y="0"/>
                </a:moveTo>
                <a:lnTo>
                  <a:pt x="1917232" y="0"/>
                </a:lnTo>
                <a:lnTo>
                  <a:pt x="1917232" y="1091079"/>
                </a:lnTo>
                <a:lnTo>
                  <a:pt x="0" y="10910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4922937" y="4555399"/>
            <a:ext cx="8301319" cy="4190439"/>
            <a:chOff x="0" y="0"/>
            <a:chExt cx="1574191" cy="794639"/>
          </a:xfrm>
        </p:grpSpPr>
        <p:sp>
          <p:nvSpPr>
            <p:cNvPr id="4" name="Freeform 4"/>
            <p:cNvSpPr/>
            <p:nvPr/>
          </p:nvSpPr>
          <p:spPr>
            <a:xfrm>
              <a:off x="0" y="0"/>
              <a:ext cx="1574191" cy="794639"/>
            </a:xfrm>
            <a:custGeom>
              <a:avLst/>
              <a:gdLst/>
              <a:ahLst/>
              <a:cxnLst/>
              <a:rect l="l" t="t" r="r" b="b"/>
              <a:pathLst>
                <a:path w="1574191" h="794639">
                  <a:moveTo>
                    <a:pt x="9326" y="0"/>
                  </a:moveTo>
                  <a:lnTo>
                    <a:pt x="1564864" y="0"/>
                  </a:lnTo>
                  <a:cubicBezTo>
                    <a:pt x="1567338" y="0"/>
                    <a:pt x="1569710" y="983"/>
                    <a:pt x="1571459" y="2732"/>
                  </a:cubicBezTo>
                  <a:cubicBezTo>
                    <a:pt x="1573208" y="4481"/>
                    <a:pt x="1574191" y="6853"/>
                    <a:pt x="1574191" y="9326"/>
                  </a:cubicBezTo>
                  <a:lnTo>
                    <a:pt x="1574191" y="785313"/>
                  </a:lnTo>
                  <a:cubicBezTo>
                    <a:pt x="1574191" y="787786"/>
                    <a:pt x="1573208" y="790158"/>
                    <a:pt x="1571459" y="791907"/>
                  </a:cubicBezTo>
                  <a:cubicBezTo>
                    <a:pt x="1569710" y="793656"/>
                    <a:pt x="1567338" y="794639"/>
                    <a:pt x="1564864" y="794639"/>
                  </a:cubicBezTo>
                  <a:lnTo>
                    <a:pt x="9326" y="794639"/>
                  </a:lnTo>
                  <a:cubicBezTo>
                    <a:pt x="6853" y="794639"/>
                    <a:pt x="4481" y="793656"/>
                    <a:pt x="2732" y="791907"/>
                  </a:cubicBezTo>
                  <a:cubicBezTo>
                    <a:pt x="983" y="790158"/>
                    <a:pt x="0" y="787786"/>
                    <a:pt x="0" y="785313"/>
                  </a:cubicBezTo>
                  <a:lnTo>
                    <a:pt x="0" y="9326"/>
                  </a:lnTo>
                  <a:cubicBezTo>
                    <a:pt x="0" y="6853"/>
                    <a:pt x="983" y="4481"/>
                    <a:pt x="2732" y="2732"/>
                  </a:cubicBezTo>
                  <a:cubicBezTo>
                    <a:pt x="4481" y="983"/>
                    <a:pt x="6853" y="0"/>
                    <a:pt x="9326" y="0"/>
                  </a:cubicBezTo>
                  <a:close/>
                </a:path>
              </a:pathLst>
            </a:custGeom>
            <a:blipFill>
              <a:blip r:embed="rId4"/>
              <a:stretch>
                <a:fillRect l="-1773" r="-1773"/>
              </a:stretch>
            </a:blipFill>
            <a:ln w="66675" cap="sq">
              <a:solidFill>
                <a:srgbClr val="043C87"/>
              </a:solidFill>
              <a:prstDash val="solid"/>
              <a:miter/>
            </a:ln>
          </p:spPr>
        </p:sp>
      </p:grpSp>
      <p:grpSp>
        <p:nvGrpSpPr>
          <p:cNvPr id="5" name="Group 5"/>
          <p:cNvGrpSpPr>
            <a:grpSpLocks noChangeAspect="1"/>
          </p:cNvGrpSpPr>
          <p:nvPr/>
        </p:nvGrpSpPr>
        <p:grpSpPr>
          <a:xfrm>
            <a:off x="276538" y="6375825"/>
            <a:ext cx="4482911" cy="3684174"/>
            <a:chOff x="0" y="0"/>
            <a:chExt cx="5702300" cy="4686300"/>
          </a:xfrm>
        </p:grpSpPr>
        <p:sp>
          <p:nvSpPr>
            <p:cNvPr id="6" name="Freeform 6"/>
            <p:cNvSpPr/>
            <p:nvPr/>
          </p:nvSpPr>
          <p:spPr>
            <a:xfrm>
              <a:off x="0" y="3797300"/>
              <a:ext cx="5702300" cy="88900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0A0147"/>
            </a:solidFill>
          </p:spPr>
        </p:sp>
        <p:sp>
          <p:nvSpPr>
            <p:cNvPr id="7" name="Freeform 7"/>
            <p:cNvSpPr/>
            <p:nvPr/>
          </p:nvSpPr>
          <p:spPr>
            <a:xfrm>
              <a:off x="0" y="0"/>
              <a:ext cx="5702300" cy="3797300"/>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4"/>
              <a:stretch>
                <a:fillRect l="-389539" t="-63916" b="-194458"/>
              </a:stretch>
            </a:blipFill>
          </p:spPr>
        </p:sp>
      </p:grpSp>
      <p:grpSp>
        <p:nvGrpSpPr>
          <p:cNvPr id="8" name="Group 8"/>
          <p:cNvGrpSpPr>
            <a:grpSpLocks noChangeAspect="1"/>
          </p:cNvGrpSpPr>
          <p:nvPr/>
        </p:nvGrpSpPr>
        <p:grpSpPr>
          <a:xfrm>
            <a:off x="251285" y="1829794"/>
            <a:ext cx="4482911" cy="3684174"/>
            <a:chOff x="0" y="0"/>
            <a:chExt cx="5702300" cy="4686300"/>
          </a:xfrm>
        </p:grpSpPr>
        <p:sp>
          <p:nvSpPr>
            <p:cNvPr id="9" name="Freeform 9"/>
            <p:cNvSpPr/>
            <p:nvPr/>
          </p:nvSpPr>
          <p:spPr>
            <a:xfrm>
              <a:off x="0" y="3797300"/>
              <a:ext cx="5702300" cy="88900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004AAD"/>
            </a:solidFill>
          </p:spPr>
        </p:sp>
        <p:sp>
          <p:nvSpPr>
            <p:cNvPr id="10" name="Freeform 10"/>
            <p:cNvSpPr/>
            <p:nvPr/>
          </p:nvSpPr>
          <p:spPr>
            <a:xfrm>
              <a:off x="0" y="0"/>
              <a:ext cx="5702300" cy="3797300"/>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5"/>
              <a:stretch>
                <a:fillRect l="-45160"/>
              </a:stretch>
            </a:blipFill>
          </p:spPr>
        </p:sp>
      </p:grpSp>
      <p:sp>
        <p:nvSpPr>
          <p:cNvPr id="11" name="TextBox 11"/>
          <p:cNvSpPr txBox="1"/>
          <p:nvPr/>
        </p:nvSpPr>
        <p:spPr>
          <a:xfrm>
            <a:off x="2372788" y="198985"/>
            <a:ext cx="13401616" cy="1308050"/>
          </a:xfrm>
          <a:prstGeom prst="rect">
            <a:avLst/>
          </a:prstGeom>
        </p:spPr>
        <p:txBody>
          <a:bodyPr lIns="0" tIns="0" rIns="0" bIns="0" rtlCol="0" anchor="t">
            <a:spAutoFit/>
          </a:bodyPr>
          <a:lstStyle/>
          <a:p>
            <a:pPr algn="ctr">
              <a:lnSpc>
                <a:spcPts val="6137"/>
              </a:lnSpc>
            </a:pPr>
            <a:r>
              <a:rPr lang="en-US" sz="4322">
                <a:solidFill>
                  <a:srgbClr val="004AAD"/>
                </a:solidFill>
                <a:latin typeface="League Spartan"/>
                <a:ea typeface="League Spartan"/>
                <a:cs typeface="League Spartan"/>
                <a:sym typeface="League Spartan"/>
              </a:rPr>
              <a:t>SMART ANPR</a:t>
            </a:r>
          </a:p>
          <a:p>
            <a:pPr algn="ctr">
              <a:lnSpc>
                <a:spcPts val="4093"/>
              </a:lnSpc>
            </a:pPr>
            <a:r>
              <a:rPr lang="en-US" sz="2882" smtClean="0">
                <a:solidFill>
                  <a:srgbClr val="004AAD"/>
                </a:solidFill>
                <a:latin typeface="TT Norms"/>
                <a:ea typeface="TT Norms"/>
                <a:cs typeface="TT Norms"/>
                <a:sym typeface="TT Norms"/>
              </a:rPr>
              <a:t>GIẢI PHÁP KẾT </a:t>
            </a:r>
            <a:r>
              <a:rPr lang="en-US" sz="2882">
                <a:solidFill>
                  <a:srgbClr val="004AAD"/>
                </a:solidFill>
                <a:latin typeface="TT Norms"/>
                <a:ea typeface="TT Norms"/>
                <a:cs typeface="TT Norms"/>
                <a:sym typeface="TT Norms"/>
              </a:rPr>
              <a:t>HỢP TÍNH NĂNG ƯU VIỆT CỦA VIET ANPR &amp; TRACKING ANPR</a:t>
            </a:r>
          </a:p>
        </p:txBody>
      </p:sp>
      <p:sp>
        <p:nvSpPr>
          <p:cNvPr id="12" name="TextBox 12"/>
          <p:cNvSpPr txBox="1"/>
          <p:nvPr/>
        </p:nvSpPr>
        <p:spPr>
          <a:xfrm>
            <a:off x="251285" y="4953317"/>
            <a:ext cx="4482911" cy="405765"/>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TT Norms"/>
                <a:ea typeface="TT Norms"/>
                <a:cs typeface="TT Norms"/>
                <a:sym typeface="TT Norms"/>
              </a:rPr>
              <a:t>NHẬN DIỆN XE HƠI</a:t>
            </a:r>
          </a:p>
        </p:txBody>
      </p:sp>
      <p:sp>
        <p:nvSpPr>
          <p:cNvPr id="13" name="TextBox 13"/>
          <p:cNvSpPr txBox="1"/>
          <p:nvPr/>
        </p:nvSpPr>
        <p:spPr>
          <a:xfrm>
            <a:off x="131333" y="9494816"/>
            <a:ext cx="4482911" cy="405765"/>
          </a:xfrm>
          <a:prstGeom prst="rect">
            <a:avLst/>
          </a:prstGeom>
        </p:spPr>
        <p:txBody>
          <a:bodyPr lIns="0" tIns="0" rIns="0" bIns="0" rtlCol="0" anchor="t">
            <a:spAutoFit/>
          </a:bodyPr>
          <a:lstStyle/>
          <a:p>
            <a:pPr algn="ctr">
              <a:lnSpc>
                <a:spcPts val="3359"/>
              </a:lnSpc>
              <a:spcBef>
                <a:spcPct val="0"/>
              </a:spcBef>
            </a:pPr>
            <a:r>
              <a:rPr lang="en-US" sz="2399">
                <a:solidFill>
                  <a:srgbClr val="FFFFFF"/>
                </a:solidFill>
                <a:latin typeface="TT Norms"/>
                <a:ea typeface="TT Norms"/>
                <a:cs typeface="TT Norms"/>
                <a:sym typeface="TT Norms"/>
              </a:rPr>
              <a:t>ĐẾM SỐ LƯỢNG XE</a:t>
            </a:r>
          </a:p>
        </p:txBody>
      </p:sp>
      <p:sp>
        <p:nvSpPr>
          <p:cNvPr id="14" name="Freeform 14"/>
          <p:cNvSpPr/>
          <p:nvPr/>
        </p:nvSpPr>
        <p:spPr>
          <a:xfrm>
            <a:off x="14080834" y="2992956"/>
            <a:ext cx="2289934" cy="1303181"/>
          </a:xfrm>
          <a:custGeom>
            <a:avLst/>
            <a:gdLst/>
            <a:ahLst/>
            <a:cxnLst/>
            <a:rect l="l" t="t" r="r" b="b"/>
            <a:pathLst>
              <a:path w="2289934" h="1303181">
                <a:moveTo>
                  <a:pt x="0" y="0"/>
                </a:moveTo>
                <a:lnTo>
                  <a:pt x="2289934" y="0"/>
                </a:lnTo>
                <a:lnTo>
                  <a:pt x="2289934" y="1303181"/>
                </a:lnTo>
                <a:lnTo>
                  <a:pt x="0" y="1303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3528551" y="4787740"/>
            <a:ext cx="4482911" cy="88916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0A0147"/>
          </a:solidFill>
        </p:spPr>
      </p:sp>
      <p:sp>
        <p:nvSpPr>
          <p:cNvPr id="17" name="Freeform 17"/>
          <p:cNvSpPr/>
          <p:nvPr/>
        </p:nvSpPr>
        <p:spPr>
          <a:xfrm>
            <a:off x="13528551" y="1802460"/>
            <a:ext cx="4482911" cy="2985279"/>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8"/>
            <a:stretch>
              <a:fillRect l="-31897" r="-6117"/>
            </a:stretch>
          </a:blipFill>
        </p:spPr>
      </p:sp>
      <p:sp>
        <p:nvSpPr>
          <p:cNvPr id="18" name="TextBox 18"/>
          <p:cNvSpPr txBox="1"/>
          <p:nvPr/>
        </p:nvSpPr>
        <p:spPr>
          <a:xfrm>
            <a:off x="13528552" y="4873247"/>
            <a:ext cx="4454336" cy="718145"/>
          </a:xfrm>
          <a:prstGeom prst="rect">
            <a:avLst/>
          </a:prstGeom>
        </p:spPr>
        <p:txBody>
          <a:bodyPr wrap="square" lIns="0" tIns="0" rIns="0" bIns="0" rtlCol="0" anchor="t">
            <a:spAutoFit/>
          </a:bodyPr>
          <a:lstStyle/>
          <a:p>
            <a:pPr algn="ctr">
              <a:lnSpc>
                <a:spcPts val="2807"/>
              </a:lnSpc>
            </a:pPr>
            <a:r>
              <a:rPr lang="en-US" sz="2399">
                <a:solidFill>
                  <a:srgbClr val="FFFFFF"/>
                </a:solidFill>
                <a:latin typeface="TT Norms"/>
                <a:ea typeface="TT Norms"/>
                <a:cs typeface="TT Norms"/>
                <a:sym typeface="TT Norms"/>
              </a:rPr>
              <a:t>NHẬN DIỆN CÙNG LÚC NHIỀU LƯỢT XE</a:t>
            </a:r>
          </a:p>
        </p:txBody>
      </p:sp>
      <p:grpSp>
        <p:nvGrpSpPr>
          <p:cNvPr id="19" name="Group 19"/>
          <p:cNvGrpSpPr>
            <a:grpSpLocks noChangeAspect="1"/>
          </p:cNvGrpSpPr>
          <p:nvPr/>
        </p:nvGrpSpPr>
        <p:grpSpPr>
          <a:xfrm>
            <a:off x="13499976" y="6252774"/>
            <a:ext cx="4482911" cy="3684174"/>
            <a:chOff x="0" y="0"/>
            <a:chExt cx="5702300" cy="4686300"/>
          </a:xfrm>
        </p:grpSpPr>
        <p:sp>
          <p:nvSpPr>
            <p:cNvPr id="20" name="Freeform 20"/>
            <p:cNvSpPr/>
            <p:nvPr/>
          </p:nvSpPr>
          <p:spPr>
            <a:xfrm>
              <a:off x="0" y="3797300"/>
              <a:ext cx="5702300" cy="889000"/>
            </a:xfrm>
            <a:custGeom>
              <a:avLst/>
              <a:gdLst/>
              <a:ahLst/>
              <a:cxnLst/>
              <a:rect l="l" t="t" r="r" b="b"/>
              <a:pathLst>
                <a:path w="5702300" h="889000">
                  <a:moveTo>
                    <a:pt x="0" y="0"/>
                  </a:moveTo>
                  <a:lnTo>
                    <a:pt x="0" y="774700"/>
                  </a:lnTo>
                  <a:cubicBezTo>
                    <a:pt x="0" y="838200"/>
                    <a:pt x="50800" y="889000"/>
                    <a:pt x="114300" y="889000"/>
                  </a:cubicBezTo>
                  <a:lnTo>
                    <a:pt x="5588000" y="889000"/>
                  </a:lnTo>
                  <a:cubicBezTo>
                    <a:pt x="5651500" y="889000"/>
                    <a:pt x="5702300" y="838200"/>
                    <a:pt x="5702300" y="774700"/>
                  </a:cubicBezTo>
                  <a:lnTo>
                    <a:pt x="5702300" y="0"/>
                  </a:lnTo>
                  <a:lnTo>
                    <a:pt x="0" y="0"/>
                  </a:lnTo>
                  <a:close/>
                </a:path>
              </a:pathLst>
            </a:custGeom>
            <a:solidFill>
              <a:srgbClr val="004AAD"/>
            </a:solidFill>
          </p:spPr>
        </p:sp>
        <p:sp>
          <p:nvSpPr>
            <p:cNvPr id="21" name="Freeform 21"/>
            <p:cNvSpPr/>
            <p:nvPr/>
          </p:nvSpPr>
          <p:spPr>
            <a:xfrm>
              <a:off x="0" y="0"/>
              <a:ext cx="5702300" cy="3797300"/>
            </a:xfrm>
            <a:custGeom>
              <a:avLst/>
              <a:gdLst/>
              <a:ahLst/>
              <a:cxnLst/>
              <a:rect l="l" t="t" r="r" b="b"/>
              <a:pathLst>
                <a:path w="5702300" h="3797300">
                  <a:moveTo>
                    <a:pt x="5588000" y="0"/>
                  </a:moveTo>
                  <a:lnTo>
                    <a:pt x="114300" y="0"/>
                  </a:lnTo>
                  <a:cubicBezTo>
                    <a:pt x="50800" y="0"/>
                    <a:pt x="0" y="50800"/>
                    <a:pt x="0" y="114300"/>
                  </a:cubicBezTo>
                  <a:lnTo>
                    <a:pt x="0" y="3797300"/>
                  </a:lnTo>
                  <a:lnTo>
                    <a:pt x="5702300" y="3797300"/>
                  </a:lnTo>
                  <a:lnTo>
                    <a:pt x="5702300" y="114300"/>
                  </a:lnTo>
                  <a:cubicBezTo>
                    <a:pt x="5702300" y="50800"/>
                    <a:pt x="5651500" y="0"/>
                    <a:pt x="5588000" y="0"/>
                  </a:cubicBezTo>
                  <a:close/>
                </a:path>
              </a:pathLst>
            </a:custGeom>
            <a:blipFill>
              <a:blip r:embed="rId9"/>
              <a:stretch>
                <a:fillRect l="-15127" r="-15127"/>
              </a:stretch>
            </a:blipFill>
          </p:spPr>
        </p:sp>
      </p:grpSp>
      <p:sp>
        <p:nvSpPr>
          <p:cNvPr id="22" name="TextBox 22"/>
          <p:cNvSpPr txBox="1"/>
          <p:nvPr/>
        </p:nvSpPr>
        <p:spPr>
          <a:xfrm>
            <a:off x="13347506" y="9571016"/>
            <a:ext cx="4787850" cy="293925"/>
          </a:xfrm>
          <a:prstGeom prst="rect">
            <a:avLst/>
          </a:prstGeom>
        </p:spPr>
        <p:txBody>
          <a:bodyPr lIns="0" tIns="0" rIns="0" bIns="0" rtlCol="0" anchor="t">
            <a:spAutoFit/>
          </a:bodyPr>
          <a:lstStyle/>
          <a:p>
            <a:pPr algn="ctr">
              <a:lnSpc>
                <a:spcPts val="2358"/>
              </a:lnSpc>
            </a:pPr>
            <a:r>
              <a:rPr lang="en-US" sz="2143">
                <a:solidFill>
                  <a:srgbClr val="FFFFFF"/>
                </a:solidFill>
                <a:latin typeface="TT Norms"/>
                <a:ea typeface="TT Norms"/>
                <a:cs typeface="TT Norms"/>
                <a:sym typeface="TT Norms"/>
              </a:rPr>
              <a:t>NHẬN DIỆN XE MÁY</a:t>
            </a:r>
          </a:p>
        </p:txBody>
      </p:sp>
      <p:sp>
        <p:nvSpPr>
          <p:cNvPr id="23" name="TextBox 23"/>
          <p:cNvSpPr txBox="1"/>
          <p:nvPr/>
        </p:nvSpPr>
        <p:spPr>
          <a:xfrm>
            <a:off x="5241967" y="2075544"/>
            <a:ext cx="7663259" cy="2046325"/>
          </a:xfrm>
          <a:prstGeom prst="rect">
            <a:avLst/>
          </a:prstGeom>
        </p:spPr>
        <p:txBody>
          <a:bodyPr lIns="0" tIns="0" rIns="0" bIns="0" rtlCol="0" anchor="t">
            <a:spAutoFit/>
          </a:bodyPr>
          <a:lstStyle/>
          <a:p>
            <a:pPr algn="just">
              <a:lnSpc>
                <a:spcPts val="2710"/>
              </a:lnSpc>
            </a:pPr>
            <a:r>
              <a:rPr lang="en-US" sz="1936">
                <a:solidFill>
                  <a:srgbClr val="000000"/>
                </a:solidFill>
                <a:latin typeface="TT Norms"/>
                <a:ea typeface="TT Norms"/>
                <a:cs typeface="TT Norms"/>
                <a:sym typeface="TT Norms"/>
              </a:rPr>
              <a:t>Smart ANPR ứng dụng trong giám sát giao thông - Tracking &amp; Đếm Xe tự động liên tục, thêm tích hợp Camera nhận diện biển số xe </a:t>
            </a:r>
          </a:p>
          <a:p>
            <a:pPr marL="417985" lvl="1" indent="-208993" algn="just">
              <a:lnSpc>
                <a:spcPts val="2710"/>
              </a:lnSpc>
              <a:buFont typeface="Arial"/>
              <a:buChar char="•"/>
            </a:pPr>
            <a:r>
              <a:rPr lang="en-US" sz="1936">
                <a:solidFill>
                  <a:srgbClr val="000000"/>
                </a:solidFill>
                <a:latin typeface="TT Norms"/>
                <a:ea typeface="TT Norms"/>
                <a:cs typeface="TT Norms"/>
                <a:sym typeface="TT Norms"/>
              </a:rPr>
              <a:t>Phân biệt các loại phương tiện: xe máy, xe hơi, xe tải, xe đạp, xe containter, người đi bộ </a:t>
            </a:r>
          </a:p>
          <a:p>
            <a:pPr marL="417985" lvl="1" indent="-208993" algn="just">
              <a:lnSpc>
                <a:spcPts val="2710"/>
              </a:lnSpc>
              <a:buFont typeface="Arial"/>
              <a:buChar char="•"/>
            </a:pPr>
            <a:r>
              <a:rPr lang="en-US" sz="1936">
                <a:solidFill>
                  <a:srgbClr val="000000"/>
                </a:solidFill>
                <a:latin typeface="TT Norms"/>
                <a:ea typeface="TT Norms"/>
                <a:cs typeface="TT Norms"/>
                <a:sym typeface="TT Norms"/>
              </a:rPr>
              <a:t>Chụp và lưu hình ảnh của từng phương tiện khi đi qua vùng ROI </a:t>
            </a:r>
          </a:p>
          <a:p>
            <a:pPr marL="417985" lvl="1" indent="-208993" algn="just">
              <a:lnSpc>
                <a:spcPts val="2710"/>
              </a:lnSpc>
              <a:spcBef>
                <a:spcPct val="0"/>
              </a:spcBef>
              <a:buFont typeface="Arial"/>
              <a:buChar char="•"/>
            </a:pPr>
            <a:r>
              <a:rPr lang="en-US" sz="1936">
                <a:solidFill>
                  <a:srgbClr val="000000"/>
                </a:solidFill>
                <a:latin typeface="TT Norms"/>
                <a:ea typeface="TT Norms"/>
                <a:cs typeface="TT Norms"/>
                <a:sym typeface="TT Norms"/>
              </a:rPr>
              <a:t>Xuất dữ liệu Excel cho việc phân tích lưu lượng.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361128" y="9128125"/>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sp>
        <p:sp>
          <p:nvSpPr>
            <p:cNvPr id="5" name="TextBox 5"/>
            <p:cNvSpPr txBox="1"/>
            <p:nvPr/>
          </p:nvSpPr>
          <p:spPr>
            <a:xfrm>
              <a:off x="0" y="-47625"/>
              <a:ext cx="662281" cy="11619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39276" y="902624"/>
            <a:ext cx="6990015" cy="8674100"/>
            <a:chOff x="0" y="0"/>
            <a:chExt cx="1840992" cy="2284537"/>
          </a:xfrm>
        </p:grpSpPr>
        <p:sp>
          <p:nvSpPr>
            <p:cNvPr id="7" name="Freeform 7"/>
            <p:cNvSpPr/>
            <p:nvPr/>
          </p:nvSpPr>
          <p:spPr>
            <a:xfrm>
              <a:off x="0" y="0"/>
              <a:ext cx="1840992" cy="2284537"/>
            </a:xfrm>
            <a:custGeom>
              <a:avLst/>
              <a:gdLst/>
              <a:ahLst/>
              <a:cxnLst/>
              <a:rect l="l" t="t" r="r" b="b"/>
              <a:pathLst>
                <a:path w="1840992" h="2284537">
                  <a:moveTo>
                    <a:pt x="56486" y="0"/>
                  </a:moveTo>
                  <a:lnTo>
                    <a:pt x="1784506" y="0"/>
                  </a:lnTo>
                  <a:cubicBezTo>
                    <a:pt x="1799487" y="0"/>
                    <a:pt x="1813854" y="5951"/>
                    <a:pt x="1824447" y="16544"/>
                  </a:cubicBezTo>
                  <a:cubicBezTo>
                    <a:pt x="1835041" y="27138"/>
                    <a:pt x="1840992" y="41505"/>
                    <a:pt x="1840992" y="56486"/>
                  </a:cubicBezTo>
                  <a:lnTo>
                    <a:pt x="1840992" y="2228051"/>
                  </a:lnTo>
                  <a:cubicBezTo>
                    <a:pt x="1840992" y="2243032"/>
                    <a:pt x="1835041" y="2257399"/>
                    <a:pt x="1824447" y="2267992"/>
                  </a:cubicBezTo>
                  <a:cubicBezTo>
                    <a:pt x="1813854" y="2278586"/>
                    <a:pt x="1799487" y="2284537"/>
                    <a:pt x="1784506" y="2284537"/>
                  </a:cubicBezTo>
                  <a:lnTo>
                    <a:pt x="56486" y="2284537"/>
                  </a:lnTo>
                  <a:cubicBezTo>
                    <a:pt x="41505" y="2284537"/>
                    <a:pt x="27138" y="2278586"/>
                    <a:pt x="16544" y="2267992"/>
                  </a:cubicBezTo>
                  <a:cubicBezTo>
                    <a:pt x="5951" y="2257399"/>
                    <a:pt x="0" y="2243032"/>
                    <a:pt x="0" y="2228051"/>
                  </a:cubicBezTo>
                  <a:lnTo>
                    <a:pt x="0" y="56486"/>
                  </a:lnTo>
                  <a:cubicBezTo>
                    <a:pt x="0" y="41505"/>
                    <a:pt x="5951" y="27138"/>
                    <a:pt x="16544" y="16544"/>
                  </a:cubicBezTo>
                  <a:cubicBezTo>
                    <a:pt x="27138" y="5951"/>
                    <a:pt x="41505" y="0"/>
                    <a:pt x="56486" y="0"/>
                  </a:cubicBezTo>
                  <a:close/>
                </a:path>
              </a:pathLst>
            </a:custGeom>
            <a:solidFill>
              <a:srgbClr val="004AAD"/>
            </a:solidFill>
          </p:spPr>
        </p:sp>
        <p:sp>
          <p:nvSpPr>
            <p:cNvPr id="8" name="TextBox 8"/>
            <p:cNvSpPr txBox="1"/>
            <p:nvPr/>
          </p:nvSpPr>
          <p:spPr>
            <a:xfrm>
              <a:off x="0" y="-47625"/>
              <a:ext cx="1840992" cy="2332162"/>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6862333" y="1606753"/>
            <a:ext cx="1868266" cy="18682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862333" y="4210291"/>
            <a:ext cx="1868266" cy="18682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6862333" y="6811982"/>
            <a:ext cx="1868266" cy="186826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E5E5"/>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10477349" y="4735144"/>
            <a:ext cx="6282158" cy="3926349"/>
          </a:xfrm>
          <a:custGeom>
            <a:avLst/>
            <a:gdLst/>
            <a:ahLst/>
            <a:cxnLst/>
            <a:rect l="l" t="t" r="r" b="b"/>
            <a:pathLst>
              <a:path w="6282158" h="3926349">
                <a:moveTo>
                  <a:pt x="0" y="0"/>
                </a:moveTo>
                <a:lnTo>
                  <a:pt x="6282158" y="0"/>
                </a:lnTo>
                <a:lnTo>
                  <a:pt x="6282158" y="3926348"/>
                </a:lnTo>
                <a:lnTo>
                  <a:pt x="0" y="3926348"/>
                </a:lnTo>
                <a:lnTo>
                  <a:pt x="0" y="0"/>
                </a:lnTo>
                <a:close/>
              </a:path>
            </a:pathLst>
          </a:custGeom>
          <a:blipFill>
            <a:blip r:embed="rId3"/>
            <a:stretch>
              <a:fillRect/>
            </a:stretch>
          </a:blipFill>
        </p:spPr>
      </p:sp>
      <p:sp>
        <p:nvSpPr>
          <p:cNvPr id="19" name="TextBox 19"/>
          <p:cNvSpPr txBox="1"/>
          <p:nvPr/>
        </p:nvSpPr>
        <p:spPr>
          <a:xfrm>
            <a:off x="9172930" y="2964481"/>
            <a:ext cx="8890996" cy="1535875"/>
          </a:xfrm>
          <a:prstGeom prst="rect">
            <a:avLst/>
          </a:prstGeom>
        </p:spPr>
        <p:txBody>
          <a:bodyPr lIns="0" tIns="0" rIns="0" bIns="0" rtlCol="0" anchor="t">
            <a:spAutoFit/>
          </a:bodyPr>
          <a:lstStyle/>
          <a:p>
            <a:pPr algn="ctr">
              <a:lnSpc>
                <a:spcPts val="6051"/>
              </a:lnSpc>
            </a:pPr>
            <a:r>
              <a:rPr lang="en-US" sz="5308" b="1" spc="-222">
                <a:solidFill>
                  <a:srgbClr val="004AAD"/>
                </a:solidFill>
                <a:latin typeface="TT Norms Bold"/>
                <a:ea typeface="TT Norms Bold"/>
                <a:cs typeface="TT Norms Bold"/>
                <a:sym typeface="TT Norms Bold"/>
              </a:rPr>
              <a:t>PHẦN MỀM ĐỌC </a:t>
            </a:r>
          </a:p>
          <a:p>
            <a:pPr algn="ctr">
              <a:lnSpc>
                <a:spcPts val="6051"/>
              </a:lnSpc>
            </a:pPr>
            <a:r>
              <a:rPr lang="en-US" sz="5308" b="1" spc="-222">
                <a:solidFill>
                  <a:srgbClr val="004AAD"/>
                </a:solidFill>
                <a:latin typeface="TT Norms Bold"/>
                <a:ea typeface="TT Norms Bold"/>
                <a:cs typeface="TT Norms Bold"/>
                <a:sym typeface="TT Norms Bold"/>
              </a:rPr>
              <a:t>CĂN CƯỚC CÔNG DÂN</a:t>
            </a:r>
          </a:p>
        </p:txBody>
      </p:sp>
      <p:sp>
        <p:nvSpPr>
          <p:cNvPr id="20" name="TextBox 20"/>
          <p:cNvSpPr txBox="1"/>
          <p:nvPr/>
        </p:nvSpPr>
        <p:spPr>
          <a:xfrm>
            <a:off x="8983690" y="1005456"/>
            <a:ext cx="9269476" cy="1154429"/>
          </a:xfrm>
          <a:prstGeom prst="rect">
            <a:avLst/>
          </a:prstGeom>
        </p:spPr>
        <p:txBody>
          <a:bodyPr lIns="0" tIns="0" rIns="0" bIns="0" rtlCol="0" anchor="t">
            <a:spAutoFit/>
          </a:bodyPr>
          <a:lstStyle/>
          <a:p>
            <a:pPr algn="ctr">
              <a:lnSpc>
                <a:spcPts val="4620"/>
              </a:lnSpc>
            </a:pPr>
            <a:r>
              <a:rPr lang="en-US" sz="3300">
                <a:solidFill>
                  <a:srgbClr val="000000"/>
                </a:solidFill>
                <a:latin typeface="Roboto"/>
                <a:ea typeface="Roboto"/>
                <a:cs typeface="Roboto"/>
                <a:sym typeface="Roboto"/>
              </a:rPr>
              <a:t>GIẢI PHÁP ĐỌC THÔNG TIN TỪ CARD, CHIP</a:t>
            </a:r>
          </a:p>
          <a:p>
            <a:pPr algn="ctr">
              <a:lnSpc>
                <a:spcPts val="4620"/>
              </a:lnSpc>
            </a:pPr>
            <a:r>
              <a:rPr lang="en-US" sz="3300">
                <a:solidFill>
                  <a:srgbClr val="000000"/>
                </a:solidFill>
                <a:latin typeface="Roboto"/>
                <a:ea typeface="Roboto"/>
                <a:cs typeface="Roboto"/>
                <a:sym typeface="Roboto"/>
              </a:rPr>
              <a:t>NHẬN DIỆN KÝ TỰ OCR</a:t>
            </a:r>
          </a:p>
        </p:txBody>
      </p:sp>
      <p:sp>
        <p:nvSpPr>
          <p:cNvPr id="21" name="TextBox 21"/>
          <p:cNvSpPr txBox="1"/>
          <p:nvPr/>
        </p:nvSpPr>
        <p:spPr>
          <a:xfrm>
            <a:off x="6977048" y="190147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ea typeface="League Spartan"/>
                <a:cs typeface="League Spartan"/>
                <a:sym typeface="League Spartan"/>
              </a:rPr>
              <a:t>1</a:t>
            </a:r>
          </a:p>
        </p:txBody>
      </p:sp>
      <p:sp>
        <p:nvSpPr>
          <p:cNvPr id="22" name="TextBox 22"/>
          <p:cNvSpPr txBox="1"/>
          <p:nvPr/>
        </p:nvSpPr>
        <p:spPr>
          <a:xfrm>
            <a:off x="6977048" y="4495485"/>
            <a:ext cx="1638836" cy="1335977"/>
          </a:xfrm>
          <a:prstGeom prst="rect">
            <a:avLst/>
          </a:prstGeom>
        </p:spPr>
        <p:txBody>
          <a:bodyPr lIns="0" tIns="0" rIns="0" bIns="0" rtlCol="0" anchor="t">
            <a:spAutoFit/>
          </a:bodyPr>
          <a:lstStyle/>
          <a:p>
            <a:pPr algn="ctr">
              <a:lnSpc>
                <a:spcPts val="11002"/>
              </a:lnSpc>
            </a:pPr>
            <a:r>
              <a:rPr lang="en-US" sz="7859" b="1">
                <a:solidFill>
                  <a:srgbClr val="000000"/>
                </a:solidFill>
                <a:latin typeface="League Spartan"/>
                <a:ea typeface="League Spartan"/>
                <a:cs typeface="League Spartan"/>
                <a:sym typeface="League Spartan"/>
              </a:rPr>
              <a:t>2</a:t>
            </a:r>
          </a:p>
        </p:txBody>
      </p:sp>
      <p:sp>
        <p:nvSpPr>
          <p:cNvPr id="23" name="TextBox 23"/>
          <p:cNvSpPr txBox="1"/>
          <p:nvPr/>
        </p:nvSpPr>
        <p:spPr>
          <a:xfrm>
            <a:off x="6977048" y="7097732"/>
            <a:ext cx="1638836" cy="1335977"/>
          </a:xfrm>
          <a:prstGeom prst="rect">
            <a:avLst/>
          </a:prstGeom>
        </p:spPr>
        <p:txBody>
          <a:bodyPr lIns="0" tIns="0" rIns="0" bIns="0" rtlCol="0" anchor="t">
            <a:spAutoFit/>
          </a:bodyPr>
          <a:lstStyle/>
          <a:p>
            <a:pPr algn="ctr">
              <a:lnSpc>
                <a:spcPts val="11002"/>
              </a:lnSpc>
            </a:pPr>
            <a:r>
              <a:rPr lang="en-US" sz="7859">
                <a:solidFill>
                  <a:srgbClr val="000000"/>
                </a:solidFill>
                <a:latin typeface="League Spartan"/>
                <a:ea typeface="League Spartan"/>
                <a:cs typeface="League Spartan"/>
                <a:sym typeface="League Spartan"/>
              </a:rPr>
              <a:t>3</a:t>
            </a:r>
          </a:p>
        </p:txBody>
      </p:sp>
      <p:sp>
        <p:nvSpPr>
          <p:cNvPr id="24" name="TextBox 24"/>
          <p:cNvSpPr txBox="1"/>
          <p:nvPr/>
        </p:nvSpPr>
        <p:spPr>
          <a:xfrm>
            <a:off x="1095376" y="1997960"/>
            <a:ext cx="5512224" cy="1028701"/>
          </a:xfrm>
          <a:prstGeom prst="rect">
            <a:avLst/>
          </a:prstGeom>
        </p:spPr>
        <p:txBody>
          <a:bodyPr lIns="0" tIns="0" rIns="0" bIns="0" rtlCol="0" anchor="t">
            <a:spAutoFit/>
          </a:bodyPr>
          <a:lstStyle/>
          <a:p>
            <a:pPr algn="ctr">
              <a:lnSpc>
                <a:spcPts val="4199"/>
              </a:lnSpc>
              <a:spcBef>
                <a:spcPct val="0"/>
              </a:spcBef>
            </a:pPr>
            <a:r>
              <a:rPr lang="en-US" sz="2999" b="1">
                <a:solidFill>
                  <a:srgbClr val="FFFFFF"/>
                </a:solidFill>
                <a:latin typeface="TT Norms Bold"/>
                <a:ea typeface="TT Norms Bold"/>
                <a:cs typeface="TT Norms Bold"/>
                <a:sym typeface="TT Norms Bold"/>
              </a:rPr>
              <a:t>Phần mềm ID chip đọc thông tin từ chip NFC</a:t>
            </a:r>
          </a:p>
        </p:txBody>
      </p:sp>
      <p:sp>
        <p:nvSpPr>
          <p:cNvPr id="25" name="TextBox 25"/>
          <p:cNvSpPr txBox="1"/>
          <p:nvPr/>
        </p:nvSpPr>
        <p:spPr>
          <a:xfrm>
            <a:off x="1078172" y="4601499"/>
            <a:ext cx="5512224" cy="1028701"/>
          </a:xfrm>
          <a:prstGeom prst="rect">
            <a:avLst/>
          </a:prstGeom>
        </p:spPr>
        <p:txBody>
          <a:bodyPr lIns="0" tIns="0" rIns="0" bIns="0" rtlCol="0" anchor="t">
            <a:spAutoFit/>
          </a:bodyPr>
          <a:lstStyle/>
          <a:p>
            <a:pPr algn="ctr">
              <a:lnSpc>
                <a:spcPts val="4199"/>
              </a:lnSpc>
              <a:spcBef>
                <a:spcPct val="0"/>
              </a:spcBef>
            </a:pPr>
            <a:r>
              <a:rPr lang="en-US" sz="2999" b="1">
                <a:solidFill>
                  <a:srgbClr val="FFFFFF"/>
                </a:solidFill>
                <a:latin typeface="TT Norms Bold"/>
                <a:ea typeface="TT Norms Bold"/>
                <a:cs typeface="TT Norms Bold"/>
                <a:sym typeface="TT Norms Bold"/>
              </a:rPr>
              <a:t>Phần mềm CitizenID Scanner đọc thông tin từ QR code</a:t>
            </a:r>
          </a:p>
        </p:txBody>
      </p:sp>
      <p:sp>
        <p:nvSpPr>
          <p:cNvPr id="26" name="TextBox 26"/>
          <p:cNvSpPr txBox="1"/>
          <p:nvPr/>
        </p:nvSpPr>
        <p:spPr>
          <a:xfrm>
            <a:off x="611213" y="7203189"/>
            <a:ext cx="6251120" cy="1028701"/>
          </a:xfrm>
          <a:prstGeom prst="rect">
            <a:avLst/>
          </a:prstGeom>
        </p:spPr>
        <p:txBody>
          <a:bodyPr lIns="0" tIns="0" rIns="0" bIns="0" rtlCol="0" anchor="t">
            <a:spAutoFit/>
          </a:bodyPr>
          <a:lstStyle/>
          <a:p>
            <a:pPr algn="ctr">
              <a:lnSpc>
                <a:spcPts val="4199"/>
              </a:lnSpc>
            </a:pPr>
            <a:r>
              <a:rPr lang="en-US" sz="2999" b="1">
                <a:solidFill>
                  <a:srgbClr val="FFFFFF"/>
                </a:solidFill>
                <a:latin typeface="TT Norms Bold"/>
                <a:ea typeface="TT Norms Bold"/>
                <a:cs typeface="TT Norms Bold"/>
                <a:sym typeface="TT Norms Bold"/>
              </a:rPr>
              <a:t> Phần mềm CitizenID Recognition</a:t>
            </a:r>
          </a:p>
          <a:p>
            <a:pPr algn="ctr">
              <a:lnSpc>
                <a:spcPts val="4199"/>
              </a:lnSpc>
              <a:spcBef>
                <a:spcPct val="0"/>
              </a:spcBef>
            </a:pPr>
            <a:r>
              <a:rPr lang="en-US" sz="2999" b="1">
                <a:solidFill>
                  <a:srgbClr val="FFFFFF"/>
                </a:solidFill>
                <a:latin typeface="TT Norms Bold"/>
                <a:ea typeface="TT Norms Bold"/>
                <a:cs typeface="TT Norms Bold"/>
                <a:sym typeface="TT Norms Bold"/>
              </a:rPr>
              <a:t> nhận diện ký tự (OCR)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0" y="0"/>
            <a:ext cx="7117077" cy="10287000"/>
            <a:chOff x="0" y="0"/>
            <a:chExt cx="1874456" cy="2709333"/>
          </a:xfrm>
        </p:grpSpPr>
        <p:sp>
          <p:nvSpPr>
            <p:cNvPr id="4" name="Freeform 4"/>
            <p:cNvSpPr/>
            <p:nvPr/>
          </p:nvSpPr>
          <p:spPr>
            <a:xfrm>
              <a:off x="0" y="0"/>
              <a:ext cx="1874457" cy="2709333"/>
            </a:xfrm>
            <a:custGeom>
              <a:avLst/>
              <a:gdLst/>
              <a:ahLst/>
              <a:cxnLst/>
              <a:rect l="l" t="t" r="r" b="b"/>
              <a:pathLst>
                <a:path w="1874457" h="2709333">
                  <a:moveTo>
                    <a:pt x="0" y="0"/>
                  </a:moveTo>
                  <a:lnTo>
                    <a:pt x="1874457" y="0"/>
                  </a:lnTo>
                  <a:lnTo>
                    <a:pt x="1874457" y="2709333"/>
                  </a:lnTo>
                  <a:lnTo>
                    <a:pt x="0" y="2709333"/>
                  </a:lnTo>
                  <a:close/>
                </a:path>
              </a:pathLst>
            </a:custGeom>
            <a:solidFill>
              <a:srgbClr val="004AAD"/>
            </a:solidFill>
          </p:spPr>
        </p:sp>
        <p:sp>
          <p:nvSpPr>
            <p:cNvPr id="5" name="TextBox 5"/>
            <p:cNvSpPr txBox="1"/>
            <p:nvPr/>
          </p:nvSpPr>
          <p:spPr>
            <a:xfrm>
              <a:off x="0" y="-47625"/>
              <a:ext cx="1874456"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6818" y="8630505"/>
            <a:ext cx="897167" cy="2183545"/>
            <a:chOff x="0" y="0"/>
            <a:chExt cx="236291" cy="575090"/>
          </a:xfrm>
        </p:grpSpPr>
        <p:sp>
          <p:nvSpPr>
            <p:cNvPr id="7" name="Freeform 7"/>
            <p:cNvSpPr/>
            <p:nvPr/>
          </p:nvSpPr>
          <p:spPr>
            <a:xfrm>
              <a:off x="0" y="0"/>
              <a:ext cx="236291" cy="575090"/>
            </a:xfrm>
            <a:custGeom>
              <a:avLst/>
              <a:gdLst/>
              <a:ahLst/>
              <a:cxnLst/>
              <a:rect l="l" t="t" r="r" b="b"/>
              <a:pathLst>
                <a:path w="236291" h="575090">
                  <a:moveTo>
                    <a:pt x="118145" y="0"/>
                  </a:moveTo>
                  <a:lnTo>
                    <a:pt x="118145" y="0"/>
                  </a:lnTo>
                  <a:cubicBezTo>
                    <a:pt x="183395" y="0"/>
                    <a:pt x="236291" y="52895"/>
                    <a:pt x="236291" y="118145"/>
                  </a:cubicBezTo>
                  <a:lnTo>
                    <a:pt x="236291" y="456945"/>
                  </a:lnTo>
                  <a:cubicBezTo>
                    <a:pt x="236291" y="488279"/>
                    <a:pt x="223843" y="518330"/>
                    <a:pt x="201687" y="540486"/>
                  </a:cubicBezTo>
                  <a:cubicBezTo>
                    <a:pt x="179530" y="562643"/>
                    <a:pt x="149480" y="575090"/>
                    <a:pt x="118145" y="575090"/>
                  </a:cubicBezTo>
                  <a:lnTo>
                    <a:pt x="118145" y="575090"/>
                  </a:lnTo>
                  <a:cubicBezTo>
                    <a:pt x="86811" y="575090"/>
                    <a:pt x="56761" y="562643"/>
                    <a:pt x="34604" y="540486"/>
                  </a:cubicBezTo>
                  <a:cubicBezTo>
                    <a:pt x="12447" y="518330"/>
                    <a:pt x="0" y="488279"/>
                    <a:pt x="0" y="456945"/>
                  </a:cubicBezTo>
                  <a:lnTo>
                    <a:pt x="0" y="118145"/>
                  </a:lnTo>
                  <a:cubicBezTo>
                    <a:pt x="0" y="86811"/>
                    <a:pt x="12447" y="56761"/>
                    <a:pt x="34604" y="34604"/>
                  </a:cubicBezTo>
                  <a:cubicBezTo>
                    <a:pt x="56761" y="12447"/>
                    <a:pt x="86811" y="0"/>
                    <a:pt x="118145" y="0"/>
                  </a:cubicBezTo>
                  <a:close/>
                </a:path>
              </a:pathLst>
            </a:custGeom>
            <a:solidFill>
              <a:srgbClr val="FFFFFF"/>
            </a:solidFill>
          </p:spPr>
        </p:sp>
        <p:sp>
          <p:nvSpPr>
            <p:cNvPr id="8" name="TextBox 8"/>
            <p:cNvSpPr txBox="1"/>
            <p:nvPr/>
          </p:nvSpPr>
          <p:spPr>
            <a:xfrm>
              <a:off x="0" y="-47625"/>
              <a:ext cx="236291" cy="622715"/>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ChangeAspect="1"/>
          </p:cNvGrpSpPr>
          <p:nvPr/>
        </p:nvGrpSpPr>
        <p:grpSpPr>
          <a:xfrm>
            <a:off x="7593327" y="2224789"/>
            <a:ext cx="4857773" cy="6528106"/>
            <a:chOff x="0" y="0"/>
            <a:chExt cx="3663950" cy="4923790"/>
          </a:xfrm>
        </p:grpSpPr>
        <p:sp>
          <p:nvSpPr>
            <p:cNvPr id="10" name="Freeform 10"/>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3"/>
              <a:stretch>
                <a:fillRect t="-15865" b="-15865"/>
              </a:stretch>
            </a:blipFill>
          </p:spPr>
        </p:sp>
        <p:sp>
          <p:nvSpPr>
            <p:cNvPr id="11" name="Freeform 11"/>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4AAD"/>
            </a:solidFill>
          </p:spPr>
        </p:sp>
      </p:grpSp>
      <p:grpSp>
        <p:nvGrpSpPr>
          <p:cNvPr id="12" name="Group 12"/>
          <p:cNvGrpSpPr>
            <a:grpSpLocks noChangeAspect="1"/>
          </p:cNvGrpSpPr>
          <p:nvPr/>
        </p:nvGrpSpPr>
        <p:grpSpPr>
          <a:xfrm>
            <a:off x="12931993" y="2220027"/>
            <a:ext cx="4857773" cy="6528106"/>
            <a:chOff x="0" y="0"/>
            <a:chExt cx="3663950" cy="4923790"/>
          </a:xfrm>
        </p:grpSpPr>
        <p:sp>
          <p:nvSpPr>
            <p:cNvPr id="13" name="Freeform 13"/>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31050" t="-15085" r="-29111" b="-3591"/>
              </a:stretch>
            </a:blipFill>
          </p:spPr>
        </p:sp>
        <p:sp>
          <p:nvSpPr>
            <p:cNvPr id="14" name="Freeform 14"/>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004AAD"/>
            </a:solidFill>
          </p:spPr>
        </p:sp>
      </p:grpSp>
      <p:sp>
        <p:nvSpPr>
          <p:cNvPr id="15" name="TextBox 15"/>
          <p:cNvSpPr txBox="1"/>
          <p:nvPr/>
        </p:nvSpPr>
        <p:spPr>
          <a:xfrm>
            <a:off x="485049" y="1396768"/>
            <a:ext cx="6083297" cy="1570317"/>
          </a:xfrm>
          <a:prstGeom prst="rect">
            <a:avLst/>
          </a:prstGeom>
        </p:spPr>
        <p:txBody>
          <a:bodyPr lIns="0" tIns="0" rIns="0" bIns="0" rtlCol="0" anchor="t">
            <a:spAutoFit/>
          </a:bodyPr>
          <a:lstStyle/>
          <a:p>
            <a:pPr algn="l">
              <a:lnSpc>
                <a:spcPts val="6372"/>
              </a:lnSpc>
            </a:pPr>
            <a:r>
              <a:rPr lang="en-US" sz="4551" b="1">
                <a:solidFill>
                  <a:srgbClr val="FFFFFF"/>
                </a:solidFill>
                <a:latin typeface="Roboto Bold"/>
                <a:ea typeface="Roboto Bold"/>
                <a:cs typeface="Roboto Bold"/>
                <a:sym typeface="Roboto Bold"/>
              </a:rPr>
              <a:t>THIẾT BỊ ĐẦU ĐỌC CĂN CƯỚC CÔNG DÂN</a:t>
            </a:r>
          </a:p>
        </p:txBody>
      </p:sp>
      <p:sp>
        <p:nvSpPr>
          <p:cNvPr id="16" name="TextBox 16"/>
          <p:cNvSpPr txBox="1"/>
          <p:nvPr/>
        </p:nvSpPr>
        <p:spPr>
          <a:xfrm>
            <a:off x="485049" y="4266932"/>
            <a:ext cx="5410352" cy="537516"/>
          </a:xfrm>
          <a:prstGeom prst="rect">
            <a:avLst/>
          </a:prstGeom>
        </p:spPr>
        <p:txBody>
          <a:bodyPr lIns="0" tIns="0" rIns="0" bIns="0" rtlCol="0" anchor="t">
            <a:spAutoFit/>
          </a:bodyPr>
          <a:lstStyle/>
          <a:p>
            <a:pPr algn="l">
              <a:lnSpc>
                <a:spcPts val="4498"/>
              </a:lnSpc>
            </a:pPr>
            <a:r>
              <a:rPr lang="en-US" sz="3212">
                <a:solidFill>
                  <a:srgbClr val="FFFFFF"/>
                </a:solidFill>
                <a:latin typeface="TT Norms"/>
                <a:ea typeface="TT Norms"/>
                <a:cs typeface="TT Norms"/>
                <a:sym typeface="TT Norms"/>
              </a:rPr>
              <a:t>HN - 212 ĐỌC CHIP NFC </a:t>
            </a:r>
          </a:p>
        </p:txBody>
      </p:sp>
      <p:sp>
        <p:nvSpPr>
          <p:cNvPr id="17" name="TextBox 17"/>
          <p:cNvSpPr txBox="1"/>
          <p:nvPr/>
        </p:nvSpPr>
        <p:spPr>
          <a:xfrm>
            <a:off x="485049" y="5191509"/>
            <a:ext cx="6425899" cy="537516"/>
          </a:xfrm>
          <a:prstGeom prst="rect">
            <a:avLst/>
          </a:prstGeom>
        </p:spPr>
        <p:txBody>
          <a:bodyPr lIns="0" tIns="0" rIns="0" bIns="0" rtlCol="0" anchor="t">
            <a:spAutoFit/>
          </a:bodyPr>
          <a:lstStyle/>
          <a:p>
            <a:pPr algn="l">
              <a:lnSpc>
                <a:spcPts val="4498"/>
              </a:lnSpc>
            </a:pPr>
            <a:r>
              <a:rPr lang="en-US" sz="3212">
                <a:solidFill>
                  <a:srgbClr val="FFFFFF"/>
                </a:solidFill>
                <a:latin typeface="TT Norms"/>
                <a:ea typeface="TT Norms"/>
                <a:cs typeface="TT Norms"/>
                <a:sym typeface="TT Norms"/>
              </a:rPr>
              <a:t>ZEBRA MÁY QUÉT MÃ QR CODE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432312"/>
            <a:ext cx="9760387" cy="1854688"/>
            <a:chOff x="0" y="0"/>
            <a:chExt cx="2570637" cy="488477"/>
          </a:xfrm>
        </p:grpSpPr>
        <p:sp>
          <p:nvSpPr>
            <p:cNvPr id="3" name="Freeform 3"/>
            <p:cNvSpPr/>
            <p:nvPr/>
          </p:nvSpPr>
          <p:spPr>
            <a:xfrm>
              <a:off x="0" y="0"/>
              <a:ext cx="2570637" cy="488477"/>
            </a:xfrm>
            <a:custGeom>
              <a:avLst/>
              <a:gdLst/>
              <a:ahLst/>
              <a:cxnLst/>
              <a:rect l="l" t="t" r="r" b="b"/>
              <a:pathLst>
                <a:path w="2570637" h="488477">
                  <a:moveTo>
                    <a:pt x="0" y="0"/>
                  </a:moveTo>
                  <a:lnTo>
                    <a:pt x="2570637" y="0"/>
                  </a:lnTo>
                  <a:lnTo>
                    <a:pt x="2570637" y="488477"/>
                  </a:lnTo>
                  <a:lnTo>
                    <a:pt x="0" y="488477"/>
                  </a:lnTo>
                  <a:close/>
                </a:path>
              </a:pathLst>
            </a:custGeom>
            <a:solidFill>
              <a:srgbClr val="0054C5"/>
            </a:solidFill>
          </p:spPr>
        </p:sp>
        <p:sp>
          <p:nvSpPr>
            <p:cNvPr id="4" name="TextBox 4"/>
            <p:cNvSpPr txBox="1"/>
            <p:nvPr/>
          </p:nvSpPr>
          <p:spPr>
            <a:xfrm>
              <a:off x="0" y="-47625"/>
              <a:ext cx="2570637" cy="536102"/>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16246595" y="307742"/>
            <a:ext cx="1012705" cy="1046938"/>
          </a:xfrm>
          <a:custGeom>
            <a:avLst/>
            <a:gdLst/>
            <a:ahLst/>
            <a:cxnLst/>
            <a:rect l="l" t="t" r="r" b="b"/>
            <a:pathLst>
              <a:path w="1012705" h="1046938">
                <a:moveTo>
                  <a:pt x="0" y="0"/>
                </a:moveTo>
                <a:lnTo>
                  <a:pt x="1012705" y="0"/>
                </a:lnTo>
                <a:lnTo>
                  <a:pt x="1012705" y="1046938"/>
                </a:lnTo>
                <a:lnTo>
                  <a:pt x="0" y="10469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rot="-5400000">
            <a:off x="13621483" y="3849054"/>
            <a:ext cx="10784208" cy="3086100"/>
            <a:chOff x="0" y="0"/>
            <a:chExt cx="2840285" cy="812800"/>
          </a:xfrm>
        </p:grpSpPr>
        <p:sp>
          <p:nvSpPr>
            <p:cNvPr id="7" name="Freeform 7"/>
            <p:cNvSpPr/>
            <p:nvPr/>
          </p:nvSpPr>
          <p:spPr>
            <a:xfrm>
              <a:off x="0" y="0"/>
              <a:ext cx="2840285" cy="812800"/>
            </a:xfrm>
            <a:custGeom>
              <a:avLst/>
              <a:gdLst/>
              <a:ahLst/>
              <a:cxnLst/>
              <a:rect l="l" t="t" r="r" b="b"/>
              <a:pathLst>
                <a:path w="2840285" h="812800">
                  <a:moveTo>
                    <a:pt x="0" y="0"/>
                  </a:moveTo>
                  <a:lnTo>
                    <a:pt x="2840285" y="0"/>
                  </a:lnTo>
                  <a:lnTo>
                    <a:pt x="2840285" y="812800"/>
                  </a:lnTo>
                  <a:lnTo>
                    <a:pt x="0" y="812800"/>
                  </a:lnTo>
                  <a:close/>
                </a:path>
              </a:pathLst>
            </a:custGeom>
            <a:solidFill>
              <a:srgbClr val="0054C5"/>
            </a:solidFill>
          </p:spPr>
        </p:sp>
        <p:sp>
          <p:nvSpPr>
            <p:cNvPr id="8" name="TextBox 8"/>
            <p:cNvSpPr txBox="1"/>
            <p:nvPr/>
          </p:nvSpPr>
          <p:spPr>
            <a:xfrm>
              <a:off x="0" y="-47625"/>
              <a:ext cx="2840285" cy="860425"/>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546986" y="432269"/>
            <a:ext cx="548023" cy="548023"/>
          </a:xfrm>
          <a:custGeom>
            <a:avLst/>
            <a:gdLst/>
            <a:ahLst/>
            <a:cxnLst/>
            <a:rect l="l" t="t" r="r" b="b"/>
            <a:pathLst>
              <a:path w="548023" h="548023">
                <a:moveTo>
                  <a:pt x="0" y="0"/>
                </a:moveTo>
                <a:lnTo>
                  <a:pt x="548023" y="0"/>
                </a:lnTo>
                <a:lnTo>
                  <a:pt x="548023" y="548023"/>
                </a:lnTo>
                <a:lnTo>
                  <a:pt x="0" y="548023"/>
                </a:lnTo>
                <a:lnTo>
                  <a:pt x="0" y="0"/>
                </a:lnTo>
                <a:close/>
              </a:path>
            </a:pathLst>
          </a:custGeom>
          <a:blipFill>
            <a:blip r:embed="rId4"/>
            <a:stretch>
              <a:fillRect/>
            </a:stretch>
          </a:blipFill>
        </p:spPr>
      </p:sp>
      <p:sp>
        <p:nvSpPr>
          <p:cNvPr id="10" name="TextBox 10"/>
          <p:cNvSpPr txBox="1"/>
          <p:nvPr/>
        </p:nvSpPr>
        <p:spPr>
          <a:xfrm>
            <a:off x="9656586" y="4832994"/>
            <a:ext cx="7602714" cy="4895470"/>
          </a:xfrm>
          <a:prstGeom prst="rect">
            <a:avLst/>
          </a:prstGeom>
        </p:spPr>
        <p:txBody>
          <a:bodyPr lIns="0" tIns="0" rIns="0" bIns="0" rtlCol="0" anchor="t">
            <a:spAutoFit/>
          </a:bodyPr>
          <a:lstStyle/>
          <a:p>
            <a:pPr marL="496567" lvl="1" indent="-248284" algn="just">
              <a:lnSpc>
                <a:spcPts val="3587"/>
              </a:lnSpc>
              <a:buAutoNum type="arabicPeriod"/>
            </a:pPr>
            <a:r>
              <a:rPr lang="en-US" sz="2299">
                <a:solidFill>
                  <a:srgbClr val="000000"/>
                </a:solidFill>
                <a:latin typeface="TT Norms"/>
                <a:ea typeface="TT Norms"/>
                <a:cs typeface="TT Norms"/>
                <a:sym typeface="TT Norms"/>
              </a:rPr>
              <a:t>Tìm</a:t>
            </a:r>
            <a:r>
              <a:rPr lang="en-US" sz="2299" u="none" strike="noStrike">
                <a:solidFill>
                  <a:srgbClr val="000000"/>
                </a:solidFill>
                <a:latin typeface="TT Norms"/>
                <a:ea typeface="TT Norms"/>
                <a:cs typeface="TT Norms"/>
                <a:sym typeface="TT Norms"/>
              </a:rPr>
              <a:t> kiếm theo số CCCD, CMND, họ tên, số điện thoại</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Xuất Excel kết quả tìm kiếm</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Đọc chip NFC/ mã QR Code</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Chụp ảnh mặt trước/sau</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Hiển thị ảnh khuôn mặt trong chip</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Lưu và tìm kiếm danh sách công dân</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Lưu và tìm kiếm lịch sử</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So sánh khuôn mặt (giữa ảnh chụp thực tế và ảnh trong chip từ 70% trở lên là giống)</a:t>
            </a:r>
          </a:p>
          <a:p>
            <a:pPr marL="496567" lvl="1" indent="-248284" algn="just">
              <a:lnSpc>
                <a:spcPts val="3587"/>
              </a:lnSpc>
              <a:buAutoNum type="arabicPeriod"/>
            </a:pPr>
            <a:r>
              <a:rPr lang="en-US" sz="2299" u="none" strike="noStrike">
                <a:solidFill>
                  <a:srgbClr val="000000"/>
                </a:solidFill>
                <a:latin typeface="TT Norms"/>
                <a:ea typeface="TT Norms"/>
                <a:cs typeface="TT Norms"/>
                <a:sym typeface="TT Norms"/>
              </a:rPr>
              <a:t>Chỉnh sửa giao diện theo yêu cầu (VD thêm ký tên ứng viên, cảnh báo tuổi lao động, Blacklist,...)</a:t>
            </a:r>
          </a:p>
        </p:txBody>
      </p:sp>
      <p:sp>
        <p:nvSpPr>
          <p:cNvPr id="11" name="TextBox 11"/>
          <p:cNvSpPr txBox="1"/>
          <p:nvPr/>
        </p:nvSpPr>
        <p:spPr>
          <a:xfrm>
            <a:off x="546986" y="1224636"/>
            <a:ext cx="15952950" cy="693801"/>
          </a:xfrm>
          <a:prstGeom prst="rect">
            <a:avLst/>
          </a:prstGeom>
        </p:spPr>
        <p:txBody>
          <a:bodyPr lIns="0" tIns="0" rIns="0" bIns="0" rtlCol="0" anchor="t">
            <a:spAutoFit/>
          </a:bodyPr>
          <a:lstStyle/>
          <a:p>
            <a:pPr algn="l">
              <a:lnSpc>
                <a:spcPts val="5472"/>
              </a:lnSpc>
            </a:pPr>
            <a:r>
              <a:rPr lang="en-US" sz="4800" b="1">
                <a:solidFill>
                  <a:srgbClr val="000000"/>
                </a:solidFill>
                <a:latin typeface="TT Norms Bold"/>
                <a:ea typeface="TT Norms Bold"/>
                <a:cs typeface="TT Norms Bold"/>
                <a:sym typeface="TT Norms Bold"/>
              </a:rPr>
              <a:t>TÍNH NĂNG PHẦN MỀM ĐỌC CĂN CƯỚC CÔNG DÂN</a:t>
            </a:r>
          </a:p>
        </p:txBody>
      </p:sp>
      <p:sp>
        <p:nvSpPr>
          <p:cNvPr id="12" name="TextBox 12"/>
          <p:cNvSpPr txBox="1"/>
          <p:nvPr/>
        </p:nvSpPr>
        <p:spPr>
          <a:xfrm>
            <a:off x="701116" y="574527"/>
            <a:ext cx="3761705" cy="405765"/>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TT Norms"/>
                <a:ea typeface="TT Norms"/>
                <a:cs typeface="TT Norms"/>
                <a:sym typeface="TT Norms"/>
              </a:rPr>
              <a:t>viscomsolution.com</a:t>
            </a:r>
          </a:p>
        </p:txBody>
      </p:sp>
      <p:sp>
        <p:nvSpPr>
          <p:cNvPr id="13" name="TextBox 13"/>
          <p:cNvSpPr txBox="1"/>
          <p:nvPr/>
        </p:nvSpPr>
        <p:spPr>
          <a:xfrm>
            <a:off x="595757" y="1889862"/>
            <a:ext cx="15855410" cy="1589151"/>
          </a:xfrm>
          <a:prstGeom prst="rect">
            <a:avLst/>
          </a:prstGeom>
        </p:spPr>
        <p:txBody>
          <a:bodyPr lIns="0" tIns="0" rIns="0" bIns="0" rtlCol="0" anchor="t">
            <a:spAutoFit/>
          </a:bodyPr>
          <a:lstStyle/>
          <a:p>
            <a:pPr algn="just">
              <a:lnSpc>
                <a:spcPts val="3191"/>
              </a:lnSpc>
            </a:pPr>
            <a:r>
              <a:rPr lang="en-US" sz="2399" spc="50">
                <a:solidFill>
                  <a:srgbClr val="000000"/>
                </a:solidFill>
                <a:latin typeface="TT Norms"/>
                <a:ea typeface="TT Norms"/>
                <a:cs typeface="TT Norms"/>
                <a:sym typeface="TT Norms"/>
              </a:rPr>
              <a:t>Với năng lực tự chủ công nghệ VisCom Solution sẵn sàng đáp ứng những yêu cầu mới, tùy chỉnh phần mềm theo sát nhu cầu thực tế sử dụng. </a:t>
            </a:r>
          </a:p>
          <a:p>
            <a:pPr algn="just">
              <a:lnSpc>
                <a:spcPts val="3191"/>
              </a:lnSpc>
            </a:pPr>
            <a:r>
              <a:rPr lang="en-US" sz="2399" spc="50">
                <a:solidFill>
                  <a:srgbClr val="000000"/>
                </a:solidFill>
                <a:latin typeface="TT Norms"/>
                <a:ea typeface="TT Norms"/>
                <a:cs typeface="TT Norms"/>
                <a:sym typeface="TT Norms"/>
              </a:rPr>
              <a:t>Một số ứng dụng của phần mềm: quản lý người ra vào tòa nhà, cơ quan, nhà máy; tuyển dụng nhân sự số lượng lớn...</a:t>
            </a:r>
          </a:p>
        </p:txBody>
      </p:sp>
      <p:grpSp>
        <p:nvGrpSpPr>
          <p:cNvPr id="14" name="Group 14"/>
          <p:cNvGrpSpPr/>
          <p:nvPr/>
        </p:nvGrpSpPr>
        <p:grpSpPr>
          <a:xfrm>
            <a:off x="9971398" y="3980532"/>
            <a:ext cx="7030014" cy="769029"/>
            <a:chOff x="0" y="0"/>
            <a:chExt cx="1851526" cy="202543"/>
          </a:xfrm>
        </p:grpSpPr>
        <p:sp>
          <p:nvSpPr>
            <p:cNvPr id="15" name="Freeform 15"/>
            <p:cNvSpPr/>
            <p:nvPr/>
          </p:nvSpPr>
          <p:spPr>
            <a:xfrm>
              <a:off x="0" y="0"/>
              <a:ext cx="1851526" cy="202543"/>
            </a:xfrm>
            <a:custGeom>
              <a:avLst/>
              <a:gdLst/>
              <a:ahLst/>
              <a:cxnLst/>
              <a:rect l="l" t="t" r="r" b="b"/>
              <a:pathLst>
                <a:path w="1851526" h="202543">
                  <a:moveTo>
                    <a:pt x="0" y="0"/>
                  </a:moveTo>
                  <a:lnTo>
                    <a:pt x="1851526" y="0"/>
                  </a:lnTo>
                  <a:lnTo>
                    <a:pt x="1851526" y="202543"/>
                  </a:lnTo>
                  <a:lnTo>
                    <a:pt x="0" y="202543"/>
                  </a:lnTo>
                  <a:close/>
                </a:path>
              </a:pathLst>
            </a:custGeom>
            <a:solidFill>
              <a:srgbClr val="0054C5"/>
            </a:solidFill>
          </p:spPr>
        </p:sp>
        <p:sp>
          <p:nvSpPr>
            <p:cNvPr id="16" name="TextBox 16"/>
            <p:cNvSpPr txBox="1"/>
            <p:nvPr/>
          </p:nvSpPr>
          <p:spPr>
            <a:xfrm>
              <a:off x="0" y="-47625"/>
              <a:ext cx="1851526" cy="250168"/>
            </a:xfrm>
            <a:prstGeom prst="rect">
              <a:avLst/>
            </a:prstGeom>
          </p:spPr>
          <p:txBody>
            <a:bodyPr lIns="50800" tIns="50800" rIns="50800" bIns="50800" rtlCol="0" anchor="ctr"/>
            <a:lstStyle/>
            <a:p>
              <a:pPr algn="ctr">
                <a:lnSpc>
                  <a:spcPts val="3359"/>
                </a:lnSpc>
              </a:pPr>
              <a:endParaRPr/>
            </a:p>
          </p:txBody>
        </p:sp>
      </p:grpSp>
      <p:sp>
        <p:nvSpPr>
          <p:cNvPr id="17" name="TextBox 17"/>
          <p:cNvSpPr txBox="1"/>
          <p:nvPr/>
        </p:nvSpPr>
        <p:spPr>
          <a:xfrm>
            <a:off x="9971398" y="4166863"/>
            <a:ext cx="7030014" cy="453517"/>
          </a:xfrm>
          <a:prstGeom prst="rect">
            <a:avLst/>
          </a:prstGeom>
        </p:spPr>
        <p:txBody>
          <a:bodyPr lIns="0" tIns="0" rIns="0" bIns="0" rtlCol="0" anchor="t">
            <a:spAutoFit/>
          </a:bodyPr>
          <a:lstStyle/>
          <a:p>
            <a:pPr marL="0" lvl="0" indent="0" algn="ctr">
              <a:lnSpc>
                <a:spcPts val="3433"/>
              </a:lnSpc>
              <a:spcBef>
                <a:spcPct val="0"/>
              </a:spcBef>
            </a:pPr>
            <a:r>
              <a:rPr lang="en-US" sz="3399" b="1">
                <a:solidFill>
                  <a:srgbClr val="FFFFFF"/>
                </a:solidFill>
                <a:latin typeface="TT Commons Pro Condensed Bold"/>
                <a:ea typeface="TT Commons Pro Condensed Bold"/>
                <a:cs typeface="TT Commons Pro Condensed Bold"/>
                <a:sym typeface="TT Commons Pro Condensed Bold"/>
              </a:rPr>
              <a:t>TÍNH NĂNG CƠ BẢN</a:t>
            </a:r>
          </a:p>
        </p:txBody>
      </p:sp>
      <p:grpSp>
        <p:nvGrpSpPr>
          <p:cNvPr id="18" name="Group 18"/>
          <p:cNvGrpSpPr/>
          <p:nvPr/>
        </p:nvGrpSpPr>
        <p:grpSpPr>
          <a:xfrm>
            <a:off x="546986" y="4412463"/>
            <a:ext cx="8752815" cy="5035256"/>
            <a:chOff x="0" y="0"/>
            <a:chExt cx="1412895" cy="812800"/>
          </a:xfrm>
        </p:grpSpPr>
        <p:sp>
          <p:nvSpPr>
            <p:cNvPr id="19" name="Freeform 19"/>
            <p:cNvSpPr/>
            <p:nvPr/>
          </p:nvSpPr>
          <p:spPr>
            <a:xfrm>
              <a:off x="0" y="0"/>
              <a:ext cx="1412895" cy="812800"/>
            </a:xfrm>
            <a:custGeom>
              <a:avLst/>
              <a:gdLst/>
              <a:ahLst/>
              <a:cxnLst/>
              <a:rect l="l" t="t" r="r" b="b"/>
              <a:pathLst>
                <a:path w="1412895" h="812800">
                  <a:moveTo>
                    <a:pt x="0" y="0"/>
                  </a:moveTo>
                  <a:lnTo>
                    <a:pt x="1412895" y="0"/>
                  </a:lnTo>
                  <a:lnTo>
                    <a:pt x="1412895" y="812800"/>
                  </a:lnTo>
                  <a:lnTo>
                    <a:pt x="0" y="812800"/>
                  </a:lnTo>
                  <a:close/>
                </a:path>
              </a:pathLst>
            </a:custGeom>
            <a:blipFill>
              <a:blip r:embed="rId5"/>
              <a:stretch>
                <a:fillRect l="-4271" r="-4271"/>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686</Words>
  <Application>Microsoft Office PowerPoint</Application>
  <PresentationFormat>Custom</PresentationFormat>
  <Paragraphs>68</Paragraphs>
  <Slides>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vt:i4>
      </vt:variant>
    </vt:vector>
  </HeadingPairs>
  <TitlesOfParts>
    <vt:vector size="18" baseType="lpstr">
      <vt:lpstr>Arial</vt:lpstr>
      <vt:lpstr>TT Norms Bold</vt:lpstr>
      <vt:lpstr>TT Commons Pro Condensed Bold</vt:lpstr>
      <vt:lpstr>Agrandir Wide Bold</vt:lpstr>
      <vt:lpstr>Roboto</vt:lpstr>
      <vt:lpstr>TT Norms</vt:lpstr>
      <vt:lpstr>Poppins Bold</vt:lpstr>
      <vt:lpstr>Calibri</vt:lpstr>
      <vt:lpstr>League Spartan</vt:lpstr>
      <vt:lpstr>Roboto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&amp; white company profile presentation</dc:title>
  <cp:lastModifiedBy>vohungvi</cp:lastModifiedBy>
  <cp:revision>3</cp:revision>
  <dcterms:created xsi:type="dcterms:W3CDTF">2006-08-16T00:00:00Z</dcterms:created>
  <dcterms:modified xsi:type="dcterms:W3CDTF">2025-11-06T12:09:58Z</dcterms:modified>
  <dc:identifier>DAG35rWqMNE</dc:identifier>
</cp:coreProperties>
</file>